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3" r:id="rId15"/>
    <p:sldId id="274" r:id="rId16"/>
    <p:sldId id="276" r:id="rId17"/>
    <p:sldId id="277" r:id="rId18"/>
    <p:sldId id="278" r:id="rId19"/>
    <p:sldId id="279" r:id="rId20"/>
    <p:sldId id="270" r:id="rId21"/>
    <p:sldId id="271" r:id="rId22"/>
    <p:sldId id="272" r:id="rId23"/>
    <p:sldId id="275" r:id="rId24"/>
    <p:sldId id="282" r:id="rId25"/>
    <p:sldId id="284" r:id="rId26"/>
    <p:sldId id="283" r:id="rId27"/>
    <p:sldId id="280" r:id="rId28"/>
    <p:sldId id="286" r:id="rId29"/>
    <p:sldId id="287" r:id="rId30"/>
    <p:sldId id="288" r:id="rId31"/>
    <p:sldId id="289" r:id="rId32"/>
    <p:sldId id="28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691"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6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3AB5F1BB-4E52-48FF-A0C4-C82E930A1FD9}" type="datetimeFigureOut">
              <a:rPr lang="en-US" smtClean="0"/>
              <a:pPr/>
              <a:t>2/7/2013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619CE94-82BD-4120-ADA5-8436FD5053A4}"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3AB5F1BB-4E52-48FF-A0C4-C82E930A1FD9}" type="datetimeFigureOut">
              <a:rPr lang="en-US" smtClean="0"/>
              <a:pPr/>
              <a:t>2/7/2013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619CE94-82BD-4120-ADA5-8436FD5053A4}"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3AB5F1BB-4E52-48FF-A0C4-C82E930A1FD9}" type="datetimeFigureOut">
              <a:rPr lang="en-US" smtClean="0"/>
              <a:pPr/>
              <a:t>2/7/2013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619CE94-82BD-4120-ADA5-8436FD5053A4}"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3AB5F1BB-4E52-48FF-A0C4-C82E930A1FD9}" type="datetimeFigureOut">
              <a:rPr lang="en-US" smtClean="0"/>
              <a:pPr/>
              <a:t>2/7/2013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619CE94-82BD-4120-ADA5-8436FD5053A4}"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B5F1BB-4E52-48FF-A0C4-C82E930A1FD9}" type="datetimeFigureOut">
              <a:rPr lang="en-US" smtClean="0"/>
              <a:pPr/>
              <a:t>2/7/2013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619CE94-82BD-4120-ADA5-8436FD5053A4}"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3AB5F1BB-4E52-48FF-A0C4-C82E930A1FD9}" type="datetimeFigureOut">
              <a:rPr lang="en-US" smtClean="0"/>
              <a:pPr/>
              <a:t>2/7/2013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619CE94-82BD-4120-ADA5-8436FD5053A4}"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3AB5F1BB-4E52-48FF-A0C4-C82E930A1FD9}" type="datetimeFigureOut">
              <a:rPr lang="en-US" smtClean="0"/>
              <a:pPr/>
              <a:t>2/7/2013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4619CE94-82BD-4120-ADA5-8436FD5053A4}"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3AB5F1BB-4E52-48FF-A0C4-C82E930A1FD9}" type="datetimeFigureOut">
              <a:rPr lang="en-US" smtClean="0"/>
              <a:pPr/>
              <a:t>2/7/2013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4619CE94-82BD-4120-ADA5-8436FD5053A4}"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B5F1BB-4E52-48FF-A0C4-C82E930A1FD9}" type="datetimeFigureOut">
              <a:rPr lang="en-US" smtClean="0"/>
              <a:pPr/>
              <a:t>2/7/2013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4619CE94-82BD-4120-ADA5-8436FD5053A4}"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B5F1BB-4E52-48FF-A0C4-C82E930A1FD9}" type="datetimeFigureOut">
              <a:rPr lang="en-US" smtClean="0"/>
              <a:pPr/>
              <a:t>2/7/2013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619CE94-82BD-4120-ADA5-8436FD5053A4}"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B5F1BB-4E52-48FF-A0C4-C82E930A1FD9}" type="datetimeFigureOut">
              <a:rPr lang="en-US" smtClean="0"/>
              <a:pPr/>
              <a:t>2/7/2013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619CE94-82BD-4120-ADA5-8436FD5053A4}"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B5F1BB-4E52-48FF-A0C4-C82E930A1FD9}" type="datetimeFigureOut">
              <a:rPr lang="en-US" smtClean="0"/>
              <a:pPr/>
              <a:t>2/7/2013</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19CE94-82BD-4120-ADA5-8436FD5053A4}"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B\Pictures\Microsoft Clip Organizer\j0439381.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3" name="Rectangle 2"/>
          <p:cNvSpPr/>
          <p:nvPr/>
        </p:nvSpPr>
        <p:spPr>
          <a:xfrm>
            <a:off x="0" y="1714488"/>
            <a:ext cx="9131026" cy="2554545"/>
          </a:xfrm>
          <a:prstGeom prst="rect">
            <a:avLst/>
          </a:prstGeom>
          <a:noFill/>
        </p:spPr>
        <p:txBody>
          <a:bodyPr wrap="none" lIns="91440" tIns="45720" rIns="91440" bIns="45720">
            <a:spAutoFit/>
          </a:bodyPr>
          <a:lstStyle/>
          <a:p>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Purpose:	To organise the major </a:t>
            </a:r>
          </a:p>
          <a:p>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			points and ideas of a </a:t>
            </a:r>
          </a:p>
          <a:p>
            <a:r>
              <a:rPr 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	</a:t>
            </a: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		topic into easier to </a:t>
            </a:r>
          </a:p>
          <a:p>
            <a:r>
              <a:rPr 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	</a:t>
            </a: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		memorise notes.	</a:t>
            </a:r>
            <a:endParaRPr lang="en-US" sz="4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
        <p:nvSpPr>
          <p:cNvPr id="4" name="Rectangle 3"/>
          <p:cNvSpPr/>
          <p:nvPr/>
        </p:nvSpPr>
        <p:spPr>
          <a:xfrm>
            <a:off x="0" y="357166"/>
            <a:ext cx="8964313" cy="769441"/>
          </a:xfrm>
          <a:prstGeom prst="rect">
            <a:avLst/>
          </a:prstGeom>
          <a:noFill/>
        </p:spPr>
        <p:txBody>
          <a:bodyPr wrap="none" lIns="91440" tIns="45720" rIns="91440" bIns="45720">
            <a:spAutoFit/>
          </a:bodyPr>
          <a:lstStyle/>
          <a:p>
            <a:pPr algn="ctr"/>
            <a:r>
              <a:rPr lang="en-US" sz="4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Note Taking &amp; Study Skills…</a:t>
            </a:r>
            <a:endParaRPr lang="en-US" sz="4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B\Pictures\Microsoft Clip Organizer\j0439381.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5" name="Rectangle 4"/>
          <p:cNvSpPr/>
          <p:nvPr/>
        </p:nvSpPr>
        <p:spPr>
          <a:xfrm>
            <a:off x="0" y="214290"/>
            <a:ext cx="7839005" cy="769441"/>
          </a:xfrm>
          <a:prstGeom prst="rect">
            <a:avLst/>
          </a:prstGeom>
          <a:noFill/>
        </p:spPr>
        <p:txBody>
          <a:bodyPr wrap="none" lIns="91440" tIns="45720" rIns="91440" bIns="45720">
            <a:spAutoFit/>
          </a:bodyPr>
          <a:lstStyle/>
          <a:p>
            <a:pPr algn="ctr"/>
            <a:r>
              <a:rPr lang="en-US" sz="4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Organising Your Study…?</a:t>
            </a:r>
            <a:endParaRPr lang="en-US" sz="4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
        <p:nvSpPr>
          <p:cNvPr id="7" name="Rectangle 6"/>
          <p:cNvSpPr/>
          <p:nvPr/>
        </p:nvSpPr>
        <p:spPr>
          <a:xfrm>
            <a:off x="142844" y="1071546"/>
            <a:ext cx="8643998" cy="3170099"/>
          </a:xfrm>
          <a:prstGeom prst="rect">
            <a:avLst/>
          </a:prstGeom>
          <a:noFill/>
        </p:spPr>
        <p:txBody>
          <a:bodyPr wrap="square" lIns="91440" tIns="45720" rIns="91440" bIns="45720">
            <a:spAutoFit/>
          </a:bodyPr>
          <a:lstStyle/>
          <a:p>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Find a note-taking method 	that best suits your style of 	study and work through 	each subject using this 	style.</a:t>
            </a:r>
            <a:endParaRPr lang="en-US" sz="4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pic>
        <p:nvPicPr>
          <p:cNvPr id="10243" name="Picture 3" descr="C:\Users\PB\Pictures\Microsoft Clip Organizer\j0078812.wmf"/>
          <p:cNvPicPr>
            <a:picLocks noChangeAspect="1" noChangeArrowheads="1"/>
          </p:cNvPicPr>
          <p:nvPr/>
        </p:nvPicPr>
        <p:blipFill>
          <a:blip r:embed="rId3" cstate="print"/>
          <a:srcRect/>
          <a:stretch>
            <a:fillRect/>
          </a:stretch>
        </p:blipFill>
        <p:spPr bwMode="auto">
          <a:xfrm>
            <a:off x="5357818" y="3714752"/>
            <a:ext cx="1819280" cy="216431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par>
                                <p:cTn id="8" presetID="53" presetClass="entr" presetSubtype="0" fill="hold" nodeType="withEffect">
                                  <p:stCondLst>
                                    <p:cond delay="0"/>
                                  </p:stCondLst>
                                  <p:childTnLst>
                                    <p:set>
                                      <p:cBhvr>
                                        <p:cTn id="9" dur="1" fill="hold">
                                          <p:stCondLst>
                                            <p:cond delay="0"/>
                                          </p:stCondLst>
                                        </p:cTn>
                                        <p:tgtEl>
                                          <p:spTgt spid="10243"/>
                                        </p:tgtEl>
                                        <p:attrNameLst>
                                          <p:attrName>style.visibility</p:attrName>
                                        </p:attrNameLst>
                                      </p:cBhvr>
                                      <p:to>
                                        <p:strVal val="visible"/>
                                      </p:to>
                                    </p:set>
                                    <p:anim calcmode="lin" valueType="num">
                                      <p:cBhvr>
                                        <p:cTn id="10" dur="2000" fill="hold"/>
                                        <p:tgtEl>
                                          <p:spTgt spid="10243"/>
                                        </p:tgtEl>
                                        <p:attrNameLst>
                                          <p:attrName>ppt_w</p:attrName>
                                        </p:attrNameLst>
                                      </p:cBhvr>
                                      <p:tavLst>
                                        <p:tav tm="0">
                                          <p:val>
                                            <p:fltVal val="0"/>
                                          </p:val>
                                        </p:tav>
                                        <p:tav tm="100000">
                                          <p:val>
                                            <p:strVal val="#ppt_w"/>
                                          </p:val>
                                        </p:tav>
                                      </p:tavLst>
                                    </p:anim>
                                    <p:anim calcmode="lin" valueType="num">
                                      <p:cBhvr>
                                        <p:cTn id="11" dur="2000" fill="hold"/>
                                        <p:tgtEl>
                                          <p:spTgt spid="10243"/>
                                        </p:tgtEl>
                                        <p:attrNameLst>
                                          <p:attrName>ppt_h</p:attrName>
                                        </p:attrNameLst>
                                      </p:cBhvr>
                                      <p:tavLst>
                                        <p:tav tm="0">
                                          <p:val>
                                            <p:fltVal val="0"/>
                                          </p:val>
                                        </p:tav>
                                        <p:tav tm="100000">
                                          <p:val>
                                            <p:strVal val="#ppt_h"/>
                                          </p:val>
                                        </p:tav>
                                      </p:tavLst>
                                    </p:anim>
                                    <p:animEffect transition="in" filter="fade">
                                      <p:cBhvr>
                                        <p:cTn id="12" dur="2000"/>
                                        <p:tgtEl>
                                          <p:spTgt spid="10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B\Pictures\Microsoft Clip Organizer\j0439381.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5" name="Rectangle 4"/>
          <p:cNvSpPr/>
          <p:nvPr/>
        </p:nvSpPr>
        <p:spPr>
          <a:xfrm>
            <a:off x="0" y="214290"/>
            <a:ext cx="7839005" cy="769441"/>
          </a:xfrm>
          <a:prstGeom prst="rect">
            <a:avLst/>
          </a:prstGeom>
          <a:noFill/>
        </p:spPr>
        <p:txBody>
          <a:bodyPr wrap="none" lIns="91440" tIns="45720" rIns="91440" bIns="45720">
            <a:spAutoFit/>
          </a:bodyPr>
          <a:lstStyle/>
          <a:p>
            <a:pPr algn="ctr"/>
            <a:r>
              <a:rPr lang="en-US" sz="4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Organising Your Study…?</a:t>
            </a:r>
            <a:endParaRPr lang="en-US" sz="4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
        <p:nvSpPr>
          <p:cNvPr id="7" name="Rectangle 6"/>
          <p:cNvSpPr/>
          <p:nvPr/>
        </p:nvSpPr>
        <p:spPr>
          <a:xfrm>
            <a:off x="142844" y="1071546"/>
            <a:ext cx="8643998" cy="2554545"/>
          </a:xfrm>
          <a:prstGeom prst="rect">
            <a:avLst/>
          </a:prstGeom>
          <a:noFill/>
        </p:spPr>
        <p:txBody>
          <a:bodyPr wrap="square" lIns="91440" tIns="45720" rIns="91440" bIns="45720">
            <a:spAutoFit/>
          </a:bodyPr>
          <a:lstStyle/>
          <a:p>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Keep all your notes 	together in one place so 	you can revise at a later 	stage.</a:t>
            </a:r>
            <a:endParaRPr lang="en-US" sz="4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pic>
        <p:nvPicPr>
          <p:cNvPr id="11266" name="Picture 2" descr="C:\Users\PB\Pictures\Microsoft Clip Organizer\j0078830.wmf"/>
          <p:cNvPicPr>
            <a:picLocks noChangeAspect="1" noChangeArrowheads="1"/>
          </p:cNvPicPr>
          <p:nvPr/>
        </p:nvPicPr>
        <p:blipFill>
          <a:blip r:embed="rId3" cstate="print"/>
          <a:srcRect/>
          <a:stretch>
            <a:fillRect/>
          </a:stretch>
        </p:blipFill>
        <p:spPr bwMode="auto">
          <a:xfrm>
            <a:off x="5214942" y="2923938"/>
            <a:ext cx="2763844" cy="277995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par>
                                <p:cTn id="8" presetID="53" presetClass="entr" presetSubtype="0" fill="hold" nodeType="withEffect">
                                  <p:stCondLst>
                                    <p:cond delay="0"/>
                                  </p:stCondLst>
                                  <p:childTnLst>
                                    <p:set>
                                      <p:cBhvr>
                                        <p:cTn id="9" dur="1" fill="hold">
                                          <p:stCondLst>
                                            <p:cond delay="0"/>
                                          </p:stCondLst>
                                        </p:cTn>
                                        <p:tgtEl>
                                          <p:spTgt spid="11266"/>
                                        </p:tgtEl>
                                        <p:attrNameLst>
                                          <p:attrName>style.visibility</p:attrName>
                                        </p:attrNameLst>
                                      </p:cBhvr>
                                      <p:to>
                                        <p:strVal val="visible"/>
                                      </p:to>
                                    </p:set>
                                    <p:anim calcmode="lin" valueType="num">
                                      <p:cBhvr>
                                        <p:cTn id="10" dur="2000" fill="hold"/>
                                        <p:tgtEl>
                                          <p:spTgt spid="11266"/>
                                        </p:tgtEl>
                                        <p:attrNameLst>
                                          <p:attrName>ppt_w</p:attrName>
                                        </p:attrNameLst>
                                      </p:cBhvr>
                                      <p:tavLst>
                                        <p:tav tm="0">
                                          <p:val>
                                            <p:fltVal val="0"/>
                                          </p:val>
                                        </p:tav>
                                        <p:tav tm="100000">
                                          <p:val>
                                            <p:strVal val="#ppt_w"/>
                                          </p:val>
                                        </p:tav>
                                      </p:tavLst>
                                    </p:anim>
                                    <p:anim calcmode="lin" valueType="num">
                                      <p:cBhvr>
                                        <p:cTn id="11" dur="2000" fill="hold"/>
                                        <p:tgtEl>
                                          <p:spTgt spid="11266"/>
                                        </p:tgtEl>
                                        <p:attrNameLst>
                                          <p:attrName>ppt_h</p:attrName>
                                        </p:attrNameLst>
                                      </p:cBhvr>
                                      <p:tavLst>
                                        <p:tav tm="0">
                                          <p:val>
                                            <p:fltVal val="0"/>
                                          </p:val>
                                        </p:tav>
                                        <p:tav tm="100000">
                                          <p:val>
                                            <p:strVal val="#ppt_h"/>
                                          </p:val>
                                        </p:tav>
                                      </p:tavLst>
                                    </p:anim>
                                    <p:animEffect transition="in" filter="fade">
                                      <p:cBhvr>
                                        <p:cTn id="12" dur="20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B\Pictures\Microsoft Clip Organizer\j0439381.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5" name="Rectangle 4"/>
          <p:cNvSpPr/>
          <p:nvPr/>
        </p:nvSpPr>
        <p:spPr>
          <a:xfrm>
            <a:off x="0" y="214290"/>
            <a:ext cx="7839005" cy="769441"/>
          </a:xfrm>
          <a:prstGeom prst="rect">
            <a:avLst/>
          </a:prstGeom>
          <a:noFill/>
        </p:spPr>
        <p:txBody>
          <a:bodyPr wrap="none" lIns="91440" tIns="45720" rIns="91440" bIns="45720">
            <a:spAutoFit/>
          </a:bodyPr>
          <a:lstStyle/>
          <a:p>
            <a:pPr algn="ctr"/>
            <a:r>
              <a:rPr lang="en-US" sz="4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Organising Your Study…?</a:t>
            </a:r>
            <a:endParaRPr lang="en-US" sz="4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
        <p:nvSpPr>
          <p:cNvPr id="7" name="Rectangle 6"/>
          <p:cNvSpPr/>
          <p:nvPr/>
        </p:nvSpPr>
        <p:spPr>
          <a:xfrm>
            <a:off x="142844" y="1071546"/>
            <a:ext cx="8643998" cy="3170099"/>
          </a:xfrm>
          <a:prstGeom prst="rect">
            <a:avLst/>
          </a:prstGeom>
          <a:noFill/>
        </p:spPr>
        <p:txBody>
          <a:bodyPr wrap="square" lIns="91440" tIns="45720" rIns="91440" bIns="45720">
            <a:spAutoFit/>
          </a:bodyPr>
          <a:lstStyle/>
          <a:p>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When all sections are 	complete you can revise 	your notes instead of 	having to read the whole 	chapter through.</a:t>
            </a:r>
            <a:endParaRPr lang="en-US" sz="4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pic>
        <p:nvPicPr>
          <p:cNvPr id="12291" name="Picture 3" descr="C:\Users\PB\Pictures\Microsoft Clip Organizer\j0078754.wmf"/>
          <p:cNvPicPr>
            <a:picLocks noChangeAspect="1" noChangeArrowheads="1"/>
          </p:cNvPicPr>
          <p:nvPr/>
        </p:nvPicPr>
        <p:blipFill>
          <a:blip r:embed="rId3" cstate="print"/>
          <a:srcRect/>
          <a:stretch>
            <a:fillRect/>
          </a:stretch>
        </p:blipFill>
        <p:spPr bwMode="auto">
          <a:xfrm flipH="1">
            <a:off x="5429256" y="3357562"/>
            <a:ext cx="3482442" cy="22563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par>
                                <p:cTn id="8" presetID="53" presetClass="entr" presetSubtype="0" fill="hold" nodeType="withEffect">
                                  <p:stCondLst>
                                    <p:cond delay="0"/>
                                  </p:stCondLst>
                                  <p:childTnLst>
                                    <p:set>
                                      <p:cBhvr>
                                        <p:cTn id="9" dur="1" fill="hold">
                                          <p:stCondLst>
                                            <p:cond delay="0"/>
                                          </p:stCondLst>
                                        </p:cTn>
                                        <p:tgtEl>
                                          <p:spTgt spid="12291"/>
                                        </p:tgtEl>
                                        <p:attrNameLst>
                                          <p:attrName>style.visibility</p:attrName>
                                        </p:attrNameLst>
                                      </p:cBhvr>
                                      <p:to>
                                        <p:strVal val="visible"/>
                                      </p:to>
                                    </p:set>
                                    <p:anim calcmode="lin" valueType="num">
                                      <p:cBhvr>
                                        <p:cTn id="10" dur="2000" fill="hold"/>
                                        <p:tgtEl>
                                          <p:spTgt spid="12291"/>
                                        </p:tgtEl>
                                        <p:attrNameLst>
                                          <p:attrName>ppt_w</p:attrName>
                                        </p:attrNameLst>
                                      </p:cBhvr>
                                      <p:tavLst>
                                        <p:tav tm="0">
                                          <p:val>
                                            <p:fltVal val="0"/>
                                          </p:val>
                                        </p:tav>
                                        <p:tav tm="100000">
                                          <p:val>
                                            <p:strVal val="#ppt_w"/>
                                          </p:val>
                                        </p:tav>
                                      </p:tavLst>
                                    </p:anim>
                                    <p:anim calcmode="lin" valueType="num">
                                      <p:cBhvr>
                                        <p:cTn id="11" dur="2000" fill="hold"/>
                                        <p:tgtEl>
                                          <p:spTgt spid="12291"/>
                                        </p:tgtEl>
                                        <p:attrNameLst>
                                          <p:attrName>ppt_h</p:attrName>
                                        </p:attrNameLst>
                                      </p:cBhvr>
                                      <p:tavLst>
                                        <p:tav tm="0">
                                          <p:val>
                                            <p:fltVal val="0"/>
                                          </p:val>
                                        </p:tav>
                                        <p:tav tm="100000">
                                          <p:val>
                                            <p:strVal val="#ppt_h"/>
                                          </p:val>
                                        </p:tav>
                                      </p:tavLst>
                                    </p:anim>
                                    <p:animEffect transition="in" filter="fade">
                                      <p:cBhvr>
                                        <p:cTn id="12" dur="20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B\Pictures\Microsoft Clip Organizer\j0439381.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5" name="Rectangle 4"/>
          <p:cNvSpPr/>
          <p:nvPr/>
        </p:nvSpPr>
        <p:spPr>
          <a:xfrm>
            <a:off x="0" y="214290"/>
            <a:ext cx="7839005" cy="769441"/>
          </a:xfrm>
          <a:prstGeom prst="rect">
            <a:avLst/>
          </a:prstGeom>
          <a:noFill/>
        </p:spPr>
        <p:txBody>
          <a:bodyPr wrap="none" lIns="91440" tIns="45720" rIns="91440" bIns="45720">
            <a:spAutoFit/>
          </a:bodyPr>
          <a:lstStyle/>
          <a:p>
            <a:pPr algn="ctr"/>
            <a:r>
              <a:rPr lang="en-US" sz="4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Organising Your Study…?</a:t>
            </a:r>
            <a:endParaRPr lang="en-US" sz="4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
        <p:nvSpPr>
          <p:cNvPr id="7" name="Rectangle 6"/>
          <p:cNvSpPr/>
          <p:nvPr/>
        </p:nvSpPr>
        <p:spPr>
          <a:xfrm>
            <a:off x="142844" y="1071546"/>
            <a:ext cx="8643998" cy="4401205"/>
          </a:xfrm>
          <a:prstGeom prst="rect">
            <a:avLst/>
          </a:prstGeom>
          <a:noFill/>
        </p:spPr>
        <p:txBody>
          <a:bodyPr wrap="square" lIns="91440" tIns="45720" rIns="91440" bIns="45720">
            <a:spAutoFit/>
          </a:bodyPr>
          <a:lstStyle/>
          <a:p>
            <a:pPr>
              <a:buFont typeface="Wingdings"/>
              <a:buChar char="Ü"/>
            </a:pP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Revise each section on a 	regular basis: </a:t>
            </a:r>
          </a:p>
          <a:p>
            <a:r>
              <a:rPr 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a:t>
            </a: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THE MORE OFTEN YOU 	SEE A PIECE OF INFO THE 	EASIER IT IS TO RECALL 					IT IN AN 							EXAMINATION!</a:t>
            </a:r>
            <a:endParaRPr lang="en-US" sz="4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pic>
        <p:nvPicPr>
          <p:cNvPr id="13314" name="Picture 2" descr="C:\Users\PB\Pictures\Microsoft Clip Organizer\j0078802.wmf"/>
          <p:cNvPicPr>
            <a:picLocks noChangeAspect="1" noChangeArrowheads="1"/>
          </p:cNvPicPr>
          <p:nvPr/>
        </p:nvPicPr>
        <p:blipFill>
          <a:blip r:embed="rId3" cstate="print"/>
          <a:srcRect/>
          <a:stretch>
            <a:fillRect/>
          </a:stretch>
        </p:blipFill>
        <p:spPr bwMode="auto">
          <a:xfrm flipH="1">
            <a:off x="6438900" y="1714488"/>
            <a:ext cx="2705100" cy="24479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par>
                                <p:cTn id="8" presetID="53" presetClass="entr" presetSubtype="0" fill="hold" nodeType="withEffect">
                                  <p:stCondLst>
                                    <p:cond delay="0"/>
                                  </p:stCondLst>
                                  <p:childTnLst>
                                    <p:set>
                                      <p:cBhvr>
                                        <p:cTn id="9" dur="1" fill="hold">
                                          <p:stCondLst>
                                            <p:cond delay="0"/>
                                          </p:stCondLst>
                                        </p:cTn>
                                        <p:tgtEl>
                                          <p:spTgt spid="13314"/>
                                        </p:tgtEl>
                                        <p:attrNameLst>
                                          <p:attrName>style.visibility</p:attrName>
                                        </p:attrNameLst>
                                      </p:cBhvr>
                                      <p:to>
                                        <p:strVal val="visible"/>
                                      </p:to>
                                    </p:set>
                                    <p:anim calcmode="lin" valueType="num">
                                      <p:cBhvr>
                                        <p:cTn id="10" dur="2000" fill="hold"/>
                                        <p:tgtEl>
                                          <p:spTgt spid="13314"/>
                                        </p:tgtEl>
                                        <p:attrNameLst>
                                          <p:attrName>ppt_w</p:attrName>
                                        </p:attrNameLst>
                                      </p:cBhvr>
                                      <p:tavLst>
                                        <p:tav tm="0">
                                          <p:val>
                                            <p:fltVal val="0"/>
                                          </p:val>
                                        </p:tav>
                                        <p:tav tm="100000">
                                          <p:val>
                                            <p:strVal val="#ppt_w"/>
                                          </p:val>
                                        </p:tav>
                                      </p:tavLst>
                                    </p:anim>
                                    <p:anim calcmode="lin" valueType="num">
                                      <p:cBhvr>
                                        <p:cTn id="11" dur="2000" fill="hold"/>
                                        <p:tgtEl>
                                          <p:spTgt spid="13314"/>
                                        </p:tgtEl>
                                        <p:attrNameLst>
                                          <p:attrName>ppt_h</p:attrName>
                                        </p:attrNameLst>
                                      </p:cBhvr>
                                      <p:tavLst>
                                        <p:tav tm="0">
                                          <p:val>
                                            <p:fltVal val="0"/>
                                          </p:val>
                                        </p:tav>
                                        <p:tav tm="100000">
                                          <p:val>
                                            <p:strVal val="#ppt_h"/>
                                          </p:val>
                                        </p:tav>
                                      </p:tavLst>
                                    </p:anim>
                                    <p:animEffect transition="in" filter="fade">
                                      <p:cBhvr>
                                        <p:cTn id="12" dur="2000"/>
                                        <p:tgtEl>
                                          <p:spTgt spid="13314"/>
                                        </p:tgtEl>
                                      </p:cBhvr>
                                    </p:animEffect>
                                  </p:childTnLst>
                                </p:cTn>
                              </p:par>
                            </p:childTnLst>
                          </p:cTn>
                        </p:par>
                        <p:par>
                          <p:cTn id="13" fill="hold">
                            <p:stCondLst>
                              <p:cond delay="2000"/>
                            </p:stCondLst>
                            <p:childTnLst>
                              <p:par>
                                <p:cTn id="14" presetID="10" presetClass="entr" presetSubtype="0" fill="hold" nodeType="after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Effect transition="in" filter="fade">
                                      <p:cBhvr>
                                        <p:cTn id="16"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B\Pictures\Microsoft Clip Organizer\j0439381.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5" name="Rectangle 4"/>
          <p:cNvSpPr/>
          <p:nvPr/>
        </p:nvSpPr>
        <p:spPr>
          <a:xfrm>
            <a:off x="0" y="214290"/>
            <a:ext cx="6686446" cy="769441"/>
          </a:xfrm>
          <a:prstGeom prst="rect">
            <a:avLst/>
          </a:prstGeom>
          <a:noFill/>
        </p:spPr>
        <p:txBody>
          <a:bodyPr wrap="none" lIns="91440" tIns="45720" rIns="91440" bIns="45720">
            <a:spAutoFit/>
          </a:bodyPr>
          <a:lstStyle/>
          <a:p>
            <a:pPr algn="ctr"/>
            <a:r>
              <a:rPr lang="en-US" sz="4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Note-Taking Skills…?</a:t>
            </a:r>
            <a:endParaRPr lang="en-US" sz="4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
        <p:nvSpPr>
          <p:cNvPr id="7" name="Rectangle 6"/>
          <p:cNvSpPr/>
          <p:nvPr/>
        </p:nvSpPr>
        <p:spPr>
          <a:xfrm>
            <a:off x="142844" y="1071546"/>
            <a:ext cx="8643998" cy="4801314"/>
          </a:xfrm>
          <a:prstGeom prst="rect">
            <a:avLst/>
          </a:prstGeom>
          <a:noFill/>
        </p:spPr>
        <p:txBody>
          <a:bodyPr wrap="square" lIns="91440" tIns="45720" rIns="91440" bIns="45720">
            <a:spAutoFit/>
          </a:bodyPr>
          <a:lstStyle/>
          <a:p>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All styles require the following:</a:t>
            </a:r>
          </a:p>
          <a:p>
            <a:pPr lvl="0"/>
            <a:endParaRPr lang="en-US" sz="1400" dirty="0" smtClean="0">
              <a:solidFill>
                <a:schemeClr val="bg1"/>
              </a:solidFill>
            </a:endParaRPr>
          </a:p>
          <a:p>
            <a:pPr lvl="0"/>
            <a:r>
              <a:rPr lang="en-US" sz="2800" dirty="0" smtClean="0">
                <a:solidFill>
                  <a:schemeClr val="bg1"/>
                </a:solidFill>
                <a:latin typeface="Segoe Script" pitchFamily="34" charset="0"/>
              </a:rPr>
              <a:t>Record </a:t>
            </a:r>
            <a:r>
              <a:rPr lang="en-US" sz="2800" dirty="0">
                <a:solidFill>
                  <a:schemeClr val="bg1"/>
                </a:solidFill>
                <a:latin typeface="Segoe Script" pitchFamily="34" charset="0"/>
              </a:rPr>
              <a:t>the </a:t>
            </a:r>
            <a:r>
              <a:rPr lang="en-US" sz="2800" dirty="0" smtClean="0">
                <a:solidFill>
                  <a:schemeClr val="bg1"/>
                </a:solidFill>
                <a:latin typeface="Segoe Script" pitchFamily="34" charset="0"/>
              </a:rPr>
              <a:t>date, </a:t>
            </a:r>
            <a:r>
              <a:rPr lang="en-US" sz="2800" dirty="0">
                <a:solidFill>
                  <a:schemeClr val="bg1"/>
                </a:solidFill>
                <a:latin typeface="Segoe Script" pitchFamily="34" charset="0"/>
              </a:rPr>
              <a:t>topic/title and </a:t>
            </a:r>
            <a:r>
              <a:rPr lang="en-US" sz="2800" dirty="0" smtClean="0">
                <a:solidFill>
                  <a:schemeClr val="bg1"/>
                </a:solidFill>
                <a:latin typeface="Segoe Script" pitchFamily="34" charset="0"/>
              </a:rPr>
              <a:t>book page.</a:t>
            </a:r>
          </a:p>
          <a:p>
            <a:pPr lvl="0"/>
            <a:endParaRPr lang="en-US" sz="1200" dirty="0" smtClean="0">
              <a:solidFill>
                <a:schemeClr val="bg1"/>
              </a:solidFill>
              <a:latin typeface="Segoe Script" pitchFamily="34" charset="0"/>
            </a:endParaRPr>
          </a:p>
          <a:p>
            <a:pPr lvl="0"/>
            <a:r>
              <a:rPr lang="en-US" sz="2800" dirty="0" smtClean="0">
                <a:solidFill>
                  <a:schemeClr val="bg1"/>
                </a:solidFill>
                <a:latin typeface="Segoe Script" pitchFamily="34" charset="0"/>
              </a:rPr>
              <a:t>		Write </a:t>
            </a:r>
            <a:r>
              <a:rPr lang="en-US" sz="2800" dirty="0">
                <a:solidFill>
                  <a:schemeClr val="bg1"/>
                </a:solidFill>
                <a:latin typeface="Segoe Script" pitchFamily="34" charset="0"/>
              </a:rPr>
              <a:t>neatly. Make notes complete </a:t>
            </a:r>
            <a:r>
              <a:rPr lang="en-US" sz="2800" dirty="0" smtClean="0">
                <a:solidFill>
                  <a:schemeClr val="bg1"/>
                </a:solidFill>
                <a:latin typeface="Segoe Script" pitchFamily="34" charset="0"/>
              </a:rPr>
              <a:t>		and	clear enough </a:t>
            </a:r>
            <a:r>
              <a:rPr lang="en-US" sz="2800" dirty="0">
                <a:solidFill>
                  <a:schemeClr val="bg1"/>
                </a:solidFill>
                <a:latin typeface="Segoe Script" pitchFamily="34" charset="0"/>
              </a:rPr>
              <a:t>to understand </a:t>
            </a:r>
            <a:r>
              <a:rPr lang="en-US" sz="2800" dirty="0" smtClean="0">
                <a:solidFill>
                  <a:schemeClr val="bg1"/>
                </a:solidFill>
                <a:latin typeface="Segoe Script" pitchFamily="34" charset="0"/>
              </a:rPr>
              <a:t>			when </a:t>
            </a:r>
            <a:r>
              <a:rPr lang="en-US" sz="2800" dirty="0">
                <a:solidFill>
                  <a:schemeClr val="bg1"/>
                </a:solidFill>
                <a:latin typeface="Segoe Script" pitchFamily="34" charset="0"/>
              </a:rPr>
              <a:t>you </a:t>
            </a:r>
            <a:r>
              <a:rPr lang="en-US" sz="2800" dirty="0" smtClean="0">
                <a:solidFill>
                  <a:schemeClr val="bg1"/>
                </a:solidFill>
                <a:latin typeface="Segoe Script" pitchFamily="34" charset="0"/>
              </a:rPr>
              <a:t>come </a:t>
            </a:r>
            <a:r>
              <a:rPr lang="en-US" sz="2800" dirty="0">
                <a:solidFill>
                  <a:schemeClr val="bg1"/>
                </a:solidFill>
                <a:latin typeface="Segoe Script" pitchFamily="34" charset="0"/>
              </a:rPr>
              <a:t>back </a:t>
            </a:r>
            <a:r>
              <a:rPr lang="en-US" sz="2800" dirty="0" smtClean="0">
                <a:solidFill>
                  <a:schemeClr val="bg1"/>
                </a:solidFill>
                <a:latin typeface="Segoe Script" pitchFamily="34" charset="0"/>
              </a:rPr>
              <a:t>to </a:t>
            </a:r>
            <a:r>
              <a:rPr lang="en-US" sz="2800" dirty="0">
                <a:solidFill>
                  <a:schemeClr val="bg1"/>
                </a:solidFill>
                <a:latin typeface="Segoe Script" pitchFamily="34" charset="0"/>
              </a:rPr>
              <a:t>them</a:t>
            </a:r>
            <a:r>
              <a:rPr lang="en-US" sz="2800" dirty="0" smtClean="0">
                <a:solidFill>
                  <a:schemeClr val="bg1"/>
                </a:solidFill>
                <a:latin typeface="Segoe Script" pitchFamily="34" charset="0"/>
              </a:rPr>
              <a:t>.</a:t>
            </a:r>
          </a:p>
          <a:p>
            <a:pPr lvl="0"/>
            <a:endParaRPr lang="en-US" sz="1200" dirty="0" smtClean="0">
              <a:solidFill>
                <a:schemeClr val="bg1"/>
              </a:solidFill>
              <a:latin typeface="Segoe Script" pitchFamily="34" charset="0"/>
            </a:endParaRPr>
          </a:p>
          <a:p>
            <a:pPr lvl="0"/>
            <a:r>
              <a:rPr lang="en-US" sz="2800" dirty="0" smtClean="0">
                <a:solidFill>
                  <a:schemeClr val="bg1"/>
                </a:solidFill>
                <a:latin typeface="Segoe Script" pitchFamily="34" charset="0"/>
              </a:rPr>
              <a:t>				Use shorthand, feel </a:t>
            </a:r>
            <a:r>
              <a:rPr lang="en-US" sz="2800" dirty="0">
                <a:solidFill>
                  <a:schemeClr val="bg1"/>
                </a:solidFill>
                <a:latin typeface="Segoe Script" pitchFamily="34" charset="0"/>
              </a:rPr>
              <a:t>free </a:t>
            </a:r>
            <a:r>
              <a:rPr lang="en-US" sz="2800" dirty="0" smtClean="0">
                <a:solidFill>
                  <a:schemeClr val="bg1"/>
                </a:solidFill>
                <a:latin typeface="Segoe Script" pitchFamily="34" charset="0"/>
              </a:rPr>
              <a:t>		 		to develop  your </a:t>
            </a:r>
            <a:r>
              <a:rPr lang="en-US" sz="2800" dirty="0">
                <a:solidFill>
                  <a:schemeClr val="bg1"/>
                </a:solidFill>
                <a:latin typeface="Segoe Script" pitchFamily="34" charset="0"/>
              </a:rPr>
              <a:t>own set </a:t>
            </a:r>
            <a:r>
              <a:rPr lang="en-US" sz="2800" dirty="0" smtClean="0">
                <a:solidFill>
                  <a:schemeClr val="bg1"/>
                </a:solidFill>
                <a:latin typeface="Segoe Script" pitchFamily="34" charset="0"/>
              </a:rPr>
              <a:t>				of abbreviations.</a:t>
            </a:r>
            <a:endParaRPr lang="en-IE" sz="2800" dirty="0">
              <a:solidFill>
                <a:schemeClr val="bg1"/>
              </a:solidFill>
              <a:latin typeface="Segoe Script" pitchFamily="34" charset="0"/>
            </a:endParaRPr>
          </a:p>
          <a:p>
            <a:endPar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20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fade">
                                      <p:cBhvr>
                                        <p:cTn id="17" dur="2000"/>
                                        <p:tgtEl>
                                          <p:spTgt spid="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animEffect transition="in" filter="fade">
                                      <p:cBhvr>
                                        <p:cTn id="22" dur="20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B\Pictures\Microsoft Clip Organizer\j0439381.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5" name="Rectangle 4"/>
          <p:cNvSpPr/>
          <p:nvPr/>
        </p:nvSpPr>
        <p:spPr>
          <a:xfrm>
            <a:off x="0" y="214290"/>
            <a:ext cx="6686446" cy="769441"/>
          </a:xfrm>
          <a:prstGeom prst="rect">
            <a:avLst/>
          </a:prstGeom>
          <a:noFill/>
        </p:spPr>
        <p:txBody>
          <a:bodyPr wrap="none" lIns="91440" tIns="45720" rIns="91440" bIns="45720">
            <a:spAutoFit/>
          </a:bodyPr>
          <a:lstStyle/>
          <a:p>
            <a:pPr algn="ctr"/>
            <a:r>
              <a:rPr lang="en-US" sz="4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Note-Taking Skills…?</a:t>
            </a:r>
            <a:endParaRPr lang="en-US" sz="4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
        <p:nvSpPr>
          <p:cNvPr id="7" name="Rectangle 6"/>
          <p:cNvSpPr/>
          <p:nvPr/>
        </p:nvSpPr>
        <p:spPr>
          <a:xfrm>
            <a:off x="142844" y="1071546"/>
            <a:ext cx="8643998" cy="5663089"/>
          </a:xfrm>
          <a:prstGeom prst="rect">
            <a:avLst/>
          </a:prstGeom>
          <a:noFill/>
        </p:spPr>
        <p:txBody>
          <a:bodyPr wrap="square" lIns="91440" tIns="45720" rIns="91440" bIns="45720">
            <a:spAutoFit/>
          </a:bodyPr>
          <a:lstStyle/>
          <a:p>
            <a:pPr lvl="0"/>
            <a:r>
              <a:rPr lang="en-US" sz="2400" b="1" u="sng" dirty="0" smtClean="0">
                <a:solidFill>
                  <a:schemeClr val="bg1"/>
                </a:solidFill>
                <a:latin typeface="Segoe Script" pitchFamily="34" charset="0"/>
              </a:rPr>
              <a:t>Definitely </a:t>
            </a:r>
            <a:r>
              <a:rPr lang="en-US" sz="2400" b="1" u="sng" dirty="0">
                <a:solidFill>
                  <a:schemeClr val="bg1"/>
                </a:solidFill>
                <a:latin typeface="Segoe Script" pitchFamily="34" charset="0"/>
              </a:rPr>
              <a:t>copy:</a:t>
            </a:r>
            <a:endParaRPr lang="en-IE" sz="2400" b="1" u="sng" dirty="0">
              <a:solidFill>
                <a:schemeClr val="bg1"/>
              </a:solidFill>
              <a:latin typeface="Segoe Script" pitchFamily="34" charset="0"/>
            </a:endParaRPr>
          </a:p>
          <a:p>
            <a:pPr lvl="0"/>
            <a:endParaRPr lang="en-US" sz="2000" i="1" dirty="0" smtClean="0">
              <a:solidFill>
                <a:schemeClr val="bg1"/>
              </a:solidFill>
              <a:latin typeface="Segoe Script" pitchFamily="34" charset="0"/>
            </a:endParaRPr>
          </a:p>
          <a:p>
            <a:pPr lvl="0"/>
            <a:r>
              <a:rPr lang="en-US" sz="2200" b="1" dirty="0" smtClean="0">
                <a:solidFill>
                  <a:schemeClr val="bg1"/>
                </a:solidFill>
                <a:latin typeface="Segoe Script" pitchFamily="34" charset="0"/>
              </a:rPr>
              <a:t>Anything </a:t>
            </a:r>
            <a:r>
              <a:rPr lang="en-US" sz="2200" b="1" dirty="0">
                <a:solidFill>
                  <a:schemeClr val="bg1"/>
                </a:solidFill>
                <a:latin typeface="Segoe Script" pitchFamily="34" charset="0"/>
              </a:rPr>
              <a:t>written on the board or presented on an overhead.</a:t>
            </a:r>
            <a:endParaRPr lang="en-IE" sz="2200" b="1" dirty="0">
              <a:solidFill>
                <a:schemeClr val="bg1"/>
              </a:solidFill>
              <a:latin typeface="Segoe Script" pitchFamily="34" charset="0"/>
            </a:endParaRPr>
          </a:p>
          <a:p>
            <a:pPr lvl="0"/>
            <a:r>
              <a:rPr lang="en-US" sz="2000" i="1" dirty="0" smtClean="0">
                <a:solidFill>
                  <a:schemeClr val="bg1"/>
                </a:solidFill>
                <a:latin typeface="Segoe Script" pitchFamily="34" charset="0"/>
              </a:rPr>
              <a:t>	</a:t>
            </a:r>
          </a:p>
          <a:p>
            <a:pPr lvl="0"/>
            <a:r>
              <a:rPr lang="en-US" sz="2000" i="1" dirty="0">
                <a:solidFill>
                  <a:schemeClr val="bg1"/>
                </a:solidFill>
                <a:latin typeface="Segoe Script" pitchFamily="34" charset="0"/>
              </a:rPr>
              <a:t>	</a:t>
            </a:r>
            <a:r>
              <a:rPr lang="en-US" sz="2200" b="1" dirty="0" smtClean="0">
                <a:solidFill>
                  <a:schemeClr val="bg1"/>
                </a:solidFill>
                <a:latin typeface="Segoe Script" pitchFamily="34" charset="0"/>
              </a:rPr>
              <a:t>Any </a:t>
            </a:r>
            <a:r>
              <a:rPr lang="en-US" sz="2200" b="1" dirty="0">
                <a:solidFill>
                  <a:schemeClr val="bg1"/>
                </a:solidFill>
                <a:latin typeface="Segoe Script" pitchFamily="34" charset="0"/>
              </a:rPr>
              <a:t>info that is repeated or emphasized. Ways to </a:t>
            </a:r>
            <a:r>
              <a:rPr lang="en-US" sz="2200" b="1" dirty="0" smtClean="0">
                <a:solidFill>
                  <a:schemeClr val="bg1"/>
                </a:solidFill>
                <a:latin typeface="Segoe Script" pitchFamily="34" charset="0"/>
              </a:rPr>
              <a:t>	emphasize </a:t>
            </a:r>
            <a:r>
              <a:rPr lang="en-US" sz="2200" b="1" dirty="0">
                <a:solidFill>
                  <a:schemeClr val="bg1"/>
                </a:solidFill>
                <a:latin typeface="Segoe Script" pitchFamily="34" charset="0"/>
              </a:rPr>
              <a:t>include: tone or gesture, repetition, </a:t>
            </a:r>
            <a:r>
              <a:rPr lang="en-US" sz="2200" b="1" dirty="0" smtClean="0">
                <a:solidFill>
                  <a:schemeClr val="bg1"/>
                </a:solidFill>
                <a:latin typeface="Segoe Script" pitchFamily="34" charset="0"/>
              </a:rPr>
              <a:t>	illustration </a:t>
            </a:r>
            <a:r>
              <a:rPr lang="en-US" sz="2200" b="1" dirty="0">
                <a:solidFill>
                  <a:schemeClr val="bg1"/>
                </a:solidFill>
                <a:latin typeface="Segoe Script" pitchFamily="34" charset="0"/>
              </a:rPr>
              <a:t>on board, reference to text, and use </a:t>
            </a:r>
            <a:r>
              <a:rPr lang="en-US" sz="2200" b="1" dirty="0" smtClean="0">
                <a:solidFill>
                  <a:schemeClr val="bg1"/>
                </a:solidFill>
                <a:latin typeface="Segoe Script" pitchFamily="34" charset="0"/>
              </a:rPr>
              <a:t>	of cue </a:t>
            </a:r>
            <a:r>
              <a:rPr lang="en-US" sz="2200" b="1" dirty="0">
                <a:solidFill>
                  <a:schemeClr val="bg1"/>
                </a:solidFill>
                <a:latin typeface="Segoe Script" pitchFamily="34" charset="0"/>
              </a:rPr>
              <a:t>words such as: finally, remember, most </a:t>
            </a:r>
            <a:r>
              <a:rPr lang="en-US" sz="2200" b="1" dirty="0" smtClean="0">
                <a:solidFill>
                  <a:schemeClr val="bg1"/>
                </a:solidFill>
                <a:latin typeface="Segoe Script" pitchFamily="34" charset="0"/>
              </a:rPr>
              <a:t>	important</a:t>
            </a:r>
            <a:r>
              <a:rPr lang="en-US" sz="2200" b="1" dirty="0">
                <a:solidFill>
                  <a:schemeClr val="bg1"/>
                </a:solidFill>
                <a:latin typeface="Segoe Script" pitchFamily="34" charset="0"/>
              </a:rPr>
              <a:t>, another cause, etc.</a:t>
            </a:r>
            <a:endParaRPr lang="en-IE" sz="2200" b="1" dirty="0">
              <a:solidFill>
                <a:schemeClr val="bg1"/>
              </a:solidFill>
              <a:latin typeface="Segoe Script" pitchFamily="34" charset="0"/>
            </a:endParaRPr>
          </a:p>
          <a:p>
            <a:pPr lvl="0"/>
            <a:r>
              <a:rPr lang="en-US" sz="2000" i="1" dirty="0" smtClean="0">
                <a:solidFill>
                  <a:schemeClr val="bg1"/>
                </a:solidFill>
                <a:latin typeface="Segoe Script" pitchFamily="34" charset="0"/>
              </a:rPr>
              <a:t>				</a:t>
            </a:r>
          </a:p>
          <a:p>
            <a:pPr lvl="0"/>
            <a:r>
              <a:rPr lang="en-US" sz="2000" i="1" dirty="0">
                <a:solidFill>
                  <a:schemeClr val="bg1"/>
                </a:solidFill>
                <a:latin typeface="Segoe Script" pitchFamily="34" charset="0"/>
              </a:rPr>
              <a:t>	</a:t>
            </a:r>
            <a:r>
              <a:rPr lang="en-US" sz="2000" i="1" dirty="0" smtClean="0">
                <a:solidFill>
                  <a:schemeClr val="bg1"/>
                </a:solidFill>
                <a:latin typeface="Segoe Script" pitchFamily="34" charset="0"/>
              </a:rPr>
              <a:t>			</a:t>
            </a:r>
            <a:r>
              <a:rPr lang="en-US" sz="2200" b="1" dirty="0" smtClean="0">
                <a:solidFill>
                  <a:schemeClr val="bg1"/>
                </a:solidFill>
                <a:latin typeface="Segoe Script" pitchFamily="34" charset="0"/>
              </a:rPr>
              <a:t>All </a:t>
            </a:r>
            <a:r>
              <a:rPr lang="en-US" sz="2200" b="1" dirty="0">
                <a:solidFill>
                  <a:schemeClr val="bg1"/>
                </a:solidFill>
                <a:latin typeface="Segoe Script" pitchFamily="34" charset="0"/>
              </a:rPr>
              <a:t>numbered or listed items.</a:t>
            </a:r>
            <a:endParaRPr lang="en-IE" sz="2200" b="1" dirty="0">
              <a:solidFill>
                <a:schemeClr val="bg1"/>
              </a:solidFill>
              <a:latin typeface="Segoe Script" pitchFamily="34" charset="0"/>
            </a:endParaRPr>
          </a:p>
          <a:p>
            <a:pPr lvl="0"/>
            <a:r>
              <a:rPr lang="en-US" sz="2200" b="1" dirty="0" smtClean="0">
                <a:solidFill>
                  <a:schemeClr val="bg1"/>
                </a:solidFill>
                <a:latin typeface="Segoe Script" pitchFamily="34" charset="0"/>
              </a:rPr>
              <a:t>				All </a:t>
            </a:r>
            <a:r>
              <a:rPr lang="en-US" sz="2200" b="1" dirty="0">
                <a:solidFill>
                  <a:schemeClr val="bg1"/>
                </a:solidFill>
                <a:latin typeface="Segoe Script" pitchFamily="34" charset="0"/>
              </a:rPr>
              <a:t>terms and definitions.</a:t>
            </a:r>
            <a:endParaRPr lang="en-IE" sz="2200" b="1" dirty="0">
              <a:solidFill>
                <a:schemeClr val="bg1"/>
              </a:solidFill>
              <a:latin typeface="Segoe Script" pitchFamily="34" charset="0"/>
            </a:endParaRPr>
          </a:p>
          <a:p>
            <a:pPr lvl="0"/>
            <a:r>
              <a:rPr lang="en-US" sz="2200" b="1" dirty="0" smtClean="0">
                <a:solidFill>
                  <a:schemeClr val="bg1"/>
                </a:solidFill>
                <a:latin typeface="Segoe Script" pitchFamily="34" charset="0"/>
              </a:rPr>
              <a:t>				Examples</a:t>
            </a:r>
          </a:p>
          <a:p>
            <a:pPr lvl="0"/>
            <a:r>
              <a:rPr lang="en-US" sz="2200" b="1" dirty="0">
                <a:solidFill>
                  <a:schemeClr val="bg1"/>
                </a:solidFill>
                <a:latin typeface="Segoe Script" pitchFamily="34" charset="0"/>
              </a:rPr>
              <a:t>	</a:t>
            </a:r>
            <a:r>
              <a:rPr lang="en-US" sz="2200" b="1" dirty="0" smtClean="0">
                <a:solidFill>
                  <a:schemeClr val="bg1"/>
                </a:solidFill>
                <a:latin typeface="Segoe Script" pitchFamily="34" charset="0"/>
              </a:rPr>
              <a:t>			New </a:t>
            </a:r>
            <a:r>
              <a:rPr lang="en-US" sz="2200" b="1" dirty="0">
                <a:solidFill>
                  <a:schemeClr val="bg1"/>
                </a:solidFill>
                <a:latin typeface="Segoe Script" pitchFamily="34" charset="0"/>
              </a:rPr>
              <a:t>words and ideas.</a:t>
            </a:r>
            <a:endParaRPr lang="en-IE" sz="2200" b="1" dirty="0">
              <a:solidFill>
                <a:schemeClr val="bg1"/>
              </a:solidFill>
              <a:latin typeface="Segoe Script" pitchFamily="34" charset="0"/>
            </a:endParaRPr>
          </a:p>
          <a:p>
            <a:endPar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20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fade">
                                      <p:cBhvr>
                                        <p:cTn id="17" dur="2000"/>
                                        <p:tgtEl>
                                          <p:spTgt spid="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fade">
                                      <p:cBhvr>
                                        <p:cTn id="22" dur="2000"/>
                                        <p:tgtEl>
                                          <p:spTgt spid="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animEffect transition="in" filter="fade">
                                      <p:cBhvr>
                                        <p:cTn id="27" dur="2000"/>
                                        <p:tgtEl>
                                          <p:spTgt spid="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7" end="7"/>
                                            </p:txEl>
                                          </p:spTgt>
                                        </p:tgtEl>
                                        <p:attrNameLst>
                                          <p:attrName>style.visibility</p:attrName>
                                        </p:attrNameLst>
                                      </p:cBhvr>
                                      <p:to>
                                        <p:strVal val="visible"/>
                                      </p:to>
                                    </p:set>
                                    <p:animEffect transition="in" filter="fade">
                                      <p:cBhvr>
                                        <p:cTn id="32" dur="2000"/>
                                        <p:tgtEl>
                                          <p:spTgt spid="7">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8" end="8"/>
                                            </p:txEl>
                                          </p:spTgt>
                                        </p:tgtEl>
                                        <p:attrNameLst>
                                          <p:attrName>style.visibility</p:attrName>
                                        </p:attrNameLst>
                                      </p:cBhvr>
                                      <p:to>
                                        <p:strVal val="visible"/>
                                      </p:to>
                                    </p:set>
                                    <p:animEffect transition="in" filter="fade">
                                      <p:cBhvr>
                                        <p:cTn id="37" dur="2000"/>
                                        <p:tgtEl>
                                          <p:spTgt spid="7">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9" end="9"/>
                                            </p:txEl>
                                          </p:spTgt>
                                        </p:tgtEl>
                                        <p:attrNameLst>
                                          <p:attrName>style.visibility</p:attrName>
                                        </p:attrNameLst>
                                      </p:cBhvr>
                                      <p:to>
                                        <p:strVal val="visible"/>
                                      </p:to>
                                    </p:set>
                                    <p:animEffect transition="in" filter="fade">
                                      <p:cBhvr>
                                        <p:cTn id="42" dur="20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B\Pictures\Microsoft Clip Organizer\j0439381.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5" name="Rectangle 4"/>
          <p:cNvSpPr/>
          <p:nvPr/>
        </p:nvSpPr>
        <p:spPr>
          <a:xfrm>
            <a:off x="0" y="214290"/>
            <a:ext cx="6500498" cy="769441"/>
          </a:xfrm>
          <a:prstGeom prst="rect">
            <a:avLst/>
          </a:prstGeom>
          <a:noFill/>
        </p:spPr>
        <p:txBody>
          <a:bodyPr wrap="none" lIns="91440" tIns="45720" rIns="91440" bIns="45720">
            <a:spAutoFit/>
          </a:bodyPr>
          <a:lstStyle/>
          <a:p>
            <a:pPr algn="ctr"/>
            <a:r>
              <a:rPr lang="en-US" sz="4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Note-taking Skills…?</a:t>
            </a:r>
            <a:endParaRPr lang="en-US" sz="4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
        <p:nvSpPr>
          <p:cNvPr id="7" name="Rectangle 6"/>
          <p:cNvSpPr/>
          <p:nvPr/>
        </p:nvSpPr>
        <p:spPr>
          <a:xfrm>
            <a:off x="142844" y="1071546"/>
            <a:ext cx="8643998" cy="4339650"/>
          </a:xfrm>
          <a:prstGeom prst="rect">
            <a:avLst/>
          </a:prstGeom>
          <a:noFill/>
        </p:spPr>
        <p:txBody>
          <a:bodyPr wrap="square" lIns="91440" tIns="45720" rIns="91440" bIns="45720">
            <a:spAutoFit/>
          </a:bodyPr>
          <a:lstStyle/>
          <a:p>
            <a:pPr marL="742950" indent="-742950">
              <a:buAutoNum type="arabicPeriod"/>
            </a:pPr>
            <a:r>
              <a:rPr lang="en-IE" sz="4000" b="1" dirty="0" smtClean="0">
                <a:solidFill>
                  <a:schemeClr val="bg1"/>
                </a:solidFill>
                <a:latin typeface="Segoe Script" pitchFamily="34" charset="0"/>
              </a:rPr>
              <a:t>P </a:t>
            </a:r>
            <a:r>
              <a:rPr lang="en-IE" sz="4000" b="1" dirty="0">
                <a:solidFill>
                  <a:schemeClr val="bg1"/>
                </a:solidFill>
                <a:latin typeface="Segoe Script" pitchFamily="34" charset="0"/>
              </a:rPr>
              <a:t>= </a:t>
            </a:r>
            <a:r>
              <a:rPr lang="en-IE" sz="4000" b="1" dirty="0" smtClean="0">
                <a:solidFill>
                  <a:schemeClr val="bg1"/>
                </a:solidFill>
                <a:latin typeface="Segoe Script" pitchFamily="34" charset="0"/>
              </a:rPr>
              <a:t>Preview</a:t>
            </a:r>
          </a:p>
          <a:p>
            <a:pPr marL="514350" indent="-514350"/>
            <a:r>
              <a:rPr lang="en-IE" sz="2800" dirty="0" smtClean="0">
                <a:solidFill>
                  <a:schemeClr val="bg1"/>
                </a:solidFill>
                <a:latin typeface="Segoe Script" pitchFamily="34" charset="0"/>
              </a:rPr>
              <a:t>		Begin </a:t>
            </a:r>
            <a:r>
              <a:rPr lang="en-IE" sz="2800" dirty="0">
                <a:solidFill>
                  <a:schemeClr val="bg1"/>
                </a:solidFill>
                <a:latin typeface="Segoe Script" pitchFamily="34" charset="0"/>
              </a:rPr>
              <a:t>your reading task with a quick </a:t>
            </a:r>
            <a:r>
              <a:rPr lang="en-IE" sz="2800" dirty="0" smtClean="0">
                <a:solidFill>
                  <a:schemeClr val="bg1"/>
                </a:solidFill>
                <a:latin typeface="Segoe Script" pitchFamily="34" charset="0"/>
              </a:rPr>
              <a:t>	skim </a:t>
            </a:r>
            <a:r>
              <a:rPr lang="en-IE" sz="2800" dirty="0">
                <a:solidFill>
                  <a:schemeClr val="bg1"/>
                </a:solidFill>
                <a:latin typeface="Segoe Script" pitchFamily="34" charset="0"/>
              </a:rPr>
              <a:t>(2-3 minutes) of the text, trying </a:t>
            </a:r>
            <a:r>
              <a:rPr lang="en-IE" sz="2800" dirty="0" smtClean="0">
                <a:solidFill>
                  <a:schemeClr val="bg1"/>
                </a:solidFill>
                <a:latin typeface="Segoe Script" pitchFamily="34" charset="0"/>
              </a:rPr>
              <a:t>	to </a:t>
            </a:r>
            <a:r>
              <a:rPr lang="en-IE" sz="2800" dirty="0">
                <a:solidFill>
                  <a:schemeClr val="bg1"/>
                </a:solidFill>
                <a:latin typeface="Segoe Script" pitchFamily="34" charset="0"/>
              </a:rPr>
              <a:t>get an overview of the chapter or </a:t>
            </a:r>
            <a:r>
              <a:rPr lang="en-IE" sz="2800" dirty="0" smtClean="0">
                <a:solidFill>
                  <a:schemeClr val="bg1"/>
                </a:solidFill>
                <a:latin typeface="Segoe Script" pitchFamily="34" charset="0"/>
              </a:rPr>
              <a:t>	text</a:t>
            </a:r>
            <a:r>
              <a:rPr lang="en-IE" sz="2800" dirty="0">
                <a:solidFill>
                  <a:schemeClr val="bg1"/>
                </a:solidFill>
                <a:latin typeface="Segoe Script" pitchFamily="34" charset="0"/>
              </a:rPr>
              <a:t>. Look for section headings, </a:t>
            </a:r>
            <a:r>
              <a:rPr lang="en-IE" sz="2800" dirty="0" smtClean="0">
                <a:solidFill>
                  <a:schemeClr val="bg1"/>
                </a:solidFill>
                <a:latin typeface="Segoe Script" pitchFamily="34" charset="0"/>
              </a:rPr>
              <a:t>	illustrative </a:t>
            </a:r>
            <a:r>
              <a:rPr lang="en-IE" sz="2800" dirty="0">
                <a:solidFill>
                  <a:schemeClr val="bg1"/>
                </a:solidFill>
                <a:latin typeface="Segoe Script" pitchFamily="34" charset="0"/>
              </a:rPr>
              <a:t>charts and diagrams, </a:t>
            </a:r>
            <a:r>
              <a:rPr lang="en-IE" sz="2800" dirty="0" smtClean="0">
                <a:solidFill>
                  <a:schemeClr val="bg1"/>
                </a:solidFill>
                <a:latin typeface="Segoe Script" pitchFamily="34" charset="0"/>
              </a:rPr>
              <a:t>	signposts </a:t>
            </a:r>
            <a:r>
              <a:rPr lang="en-IE" sz="2800" dirty="0">
                <a:solidFill>
                  <a:schemeClr val="bg1"/>
                </a:solidFill>
                <a:latin typeface="Segoe Script" pitchFamily="34" charset="0"/>
              </a:rPr>
              <a:t>or key words. Don't start </a:t>
            </a:r>
            <a:r>
              <a:rPr lang="en-IE" sz="2800" dirty="0" smtClean="0">
                <a:solidFill>
                  <a:schemeClr val="bg1"/>
                </a:solidFill>
                <a:latin typeface="Segoe Script" pitchFamily="34" charset="0"/>
              </a:rPr>
              <a:t>	highlighting </a:t>
            </a:r>
            <a:r>
              <a:rPr lang="en-IE" sz="2800" dirty="0">
                <a:solidFill>
                  <a:schemeClr val="bg1"/>
                </a:solidFill>
                <a:latin typeface="Segoe Script" pitchFamily="34" charset="0"/>
              </a:rPr>
              <a:t>text at this point.</a:t>
            </a:r>
          </a:p>
          <a:p>
            <a:endParaRPr lang="en-US" sz="4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B\Pictures\Microsoft Clip Organizer\j0439381.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5" name="Rectangle 4"/>
          <p:cNvSpPr/>
          <p:nvPr/>
        </p:nvSpPr>
        <p:spPr>
          <a:xfrm>
            <a:off x="0" y="214290"/>
            <a:ext cx="6500498" cy="769441"/>
          </a:xfrm>
          <a:prstGeom prst="rect">
            <a:avLst/>
          </a:prstGeom>
          <a:noFill/>
        </p:spPr>
        <p:txBody>
          <a:bodyPr wrap="none" lIns="91440" tIns="45720" rIns="91440" bIns="45720">
            <a:spAutoFit/>
          </a:bodyPr>
          <a:lstStyle/>
          <a:p>
            <a:pPr algn="ctr"/>
            <a:r>
              <a:rPr lang="en-US" sz="4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Note-taking Skills…?</a:t>
            </a:r>
            <a:endParaRPr lang="en-US" sz="4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
        <p:nvSpPr>
          <p:cNvPr id="7" name="Rectangle 6"/>
          <p:cNvSpPr/>
          <p:nvPr/>
        </p:nvSpPr>
        <p:spPr>
          <a:xfrm>
            <a:off x="142844" y="1071546"/>
            <a:ext cx="8643998" cy="4093428"/>
          </a:xfrm>
          <a:prstGeom prst="rect">
            <a:avLst/>
          </a:prstGeom>
          <a:noFill/>
        </p:spPr>
        <p:txBody>
          <a:bodyPr wrap="square" lIns="91440" tIns="45720" rIns="91440" bIns="45720">
            <a:spAutoFit/>
          </a:bodyPr>
          <a:lstStyle/>
          <a:p>
            <a:pPr marL="514350" indent="-514350">
              <a:buAutoNum type="arabicPeriod" startAt="2"/>
            </a:pPr>
            <a:r>
              <a:rPr lang="en-IE" sz="4800" b="1" dirty="0" smtClean="0">
                <a:solidFill>
                  <a:schemeClr val="bg1"/>
                </a:solidFill>
                <a:latin typeface="Segoe Script" pitchFamily="34" charset="0"/>
              </a:rPr>
              <a:t> Q = Question</a:t>
            </a:r>
          </a:p>
          <a:p>
            <a:pPr marL="514350" indent="-514350"/>
            <a:r>
              <a:rPr lang="en-IE" sz="3200" dirty="0">
                <a:solidFill>
                  <a:schemeClr val="bg1"/>
                </a:solidFill>
                <a:latin typeface="Segoe Script" pitchFamily="34" charset="0"/>
              </a:rPr>
              <a:t/>
            </a:r>
            <a:br>
              <a:rPr lang="en-IE" sz="3200" dirty="0">
                <a:solidFill>
                  <a:schemeClr val="bg1"/>
                </a:solidFill>
                <a:latin typeface="Segoe Script" pitchFamily="34" charset="0"/>
              </a:rPr>
            </a:br>
            <a:r>
              <a:rPr lang="en-IE" sz="2800" dirty="0">
                <a:solidFill>
                  <a:schemeClr val="bg1"/>
                </a:solidFill>
                <a:latin typeface="Segoe Script" pitchFamily="34" charset="0"/>
              </a:rPr>
              <a:t>This is the key to active learning. Look for answers to the basic questions of Who? What? Where? Why? When? Identify the main theme or learning point of the particular text.</a:t>
            </a:r>
            <a:endParaRPr lang="en-IE" sz="4000" dirty="0">
              <a:solidFill>
                <a:schemeClr val="bg1"/>
              </a:solidFill>
              <a:latin typeface="Segoe Script" pitchFamily="34" charset="0"/>
            </a:endParaRPr>
          </a:p>
          <a:p>
            <a:r>
              <a:rPr lang="en-IE" sz="4000" b="1" dirty="0" smtClean="0">
                <a:solidFill>
                  <a:schemeClr val="bg1"/>
                </a:solidFill>
                <a:latin typeface="Segoe Script" pitchFamily="34" charset="0"/>
              </a:rPr>
              <a:t>  </a:t>
            </a:r>
            <a:endParaRPr lang="en-US" sz="4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2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2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B\Pictures\Microsoft Clip Organizer\j0439381.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5" name="Rectangle 4"/>
          <p:cNvSpPr/>
          <p:nvPr/>
        </p:nvSpPr>
        <p:spPr>
          <a:xfrm>
            <a:off x="0" y="214290"/>
            <a:ext cx="6500498" cy="769441"/>
          </a:xfrm>
          <a:prstGeom prst="rect">
            <a:avLst/>
          </a:prstGeom>
          <a:noFill/>
        </p:spPr>
        <p:txBody>
          <a:bodyPr wrap="none" lIns="91440" tIns="45720" rIns="91440" bIns="45720">
            <a:spAutoFit/>
          </a:bodyPr>
          <a:lstStyle/>
          <a:p>
            <a:pPr algn="ctr"/>
            <a:r>
              <a:rPr lang="en-US" sz="4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Note-taking Skills…?</a:t>
            </a:r>
            <a:endParaRPr lang="en-US" sz="4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
        <p:nvSpPr>
          <p:cNvPr id="7" name="Rectangle 6"/>
          <p:cNvSpPr/>
          <p:nvPr/>
        </p:nvSpPr>
        <p:spPr>
          <a:xfrm>
            <a:off x="142844" y="1071546"/>
            <a:ext cx="8643998" cy="4708981"/>
          </a:xfrm>
          <a:prstGeom prst="rect">
            <a:avLst/>
          </a:prstGeom>
          <a:noFill/>
        </p:spPr>
        <p:txBody>
          <a:bodyPr wrap="square" lIns="91440" tIns="45720" rIns="91440" bIns="45720">
            <a:spAutoFit/>
          </a:bodyPr>
          <a:lstStyle/>
          <a:p>
            <a:pPr marL="514350" indent="-514350"/>
            <a:r>
              <a:rPr lang="en-IE" sz="3600" b="1" dirty="0" smtClean="0">
                <a:solidFill>
                  <a:schemeClr val="bg1"/>
                </a:solidFill>
                <a:latin typeface="Segoe Script" pitchFamily="34" charset="0"/>
              </a:rPr>
              <a:t>3.</a:t>
            </a:r>
            <a:r>
              <a:rPr lang="en-IE" sz="3600" b="1" dirty="0"/>
              <a:t> </a:t>
            </a:r>
            <a:r>
              <a:rPr lang="en-IE" sz="3600" b="1" dirty="0">
                <a:solidFill>
                  <a:schemeClr val="bg1"/>
                </a:solidFill>
                <a:latin typeface="Segoe Script" pitchFamily="34" charset="0"/>
              </a:rPr>
              <a:t>R = Read</a:t>
            </a:r>
            <a:r>
              <a:rPr lang="en-IE" sz="2400" dirty="0">
                <a:solidFill>
                  <a:schemeClr val="bg1"/>
                </a:solidFill>
                <a:latin typeface="Segoe Script" pitchFamily="34" charset="0"/>
              </a:rPr>
              <a:t/>
            </a:r>
            <a:br>
              <a:rPr lang="en-IE" sz="2400" dirty="0">
                <a:solidFill>
                  <a:schemeClr val="bg1"/>
                </a:solidFill>
                <a:latin typeface="Segoe Script" pitchFamily="34" charset="0"/>
              </a:rPr>
            </a:br>
            <a:r>
              <a:rPr lang="en-IE" sz="2400" dirty="0">
                <a:solidFill>
                  <a:schemeClr val="bg1"/>
                </a:solidFill>
                <a:latin typeface="Segoe Script" pitchFamily="34" charset="0"/>
              </a:rPr>
              <a:t>Now read the chapter carefully, with these questions in mind. Your mind will be actively looking for answers as you read. Work with a pen and paper, make brief summary notes, look for 'topic sentences' that summarise the most important point in a paragraph or section and highlight them, if necessary. Vary your reading speed – move quickly over lighter, less important material and slow down when you come to a difficult section.</a:t>
            </a:r>
          </a:p>
          <a:p>
            <a:pPr marL="514350" indent="-514350"/>
            <a:r>
              <a:rPr lang="en-IE" sz="2400" b="1" dirty="0" smtClean="0">
                <a:solidFill>
                  <a:schemeClr val="bg1"/>
                </a:solidFill>
                <a:latin typeface="Segoe Script" pitchFamily="34" charset="0"/>
              </a:rPr>
              <a:t>  </a:t>
            </a:r>
            <a:endParaRPr 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B\Pictures\Microsoft Clip Organizer\j0439381.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5" name="Rectangle 4"/>
          <p:cNvSpPr/>
          <p:nvPr/>
        </p:nvSpPr>
        <p:spPr>
          <a:xfrm>
            <a:off x="0" y="214290"/>
            <a:ext cx="6500498" cy="769441"/>
          </a:xfrm>
          <a:prstGeom prst="rect">
            <a:avLst/>
          </a:prstGeom>
          <a:noFill/>
        </p:spPr>
        <p:txBody>
          <a:bodyPr wrap="none" lIns="91440" tIns="45720" rIns="91440" bIns="45720">
            <a:spAutoFit/>
          </a:bodyPr>
          <a:lstStyle/>
          <a:p>
            <a:pPr algn="ctr"/>
            <a:r>
              <a:rPr lang="en-US" sz="4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Note-taking Skills…?</a:t>
            </a:r>
            <a:endParaRPr lang="en-US" sz="4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
        <p:nvSpPr>
          <p:cNvPr id="7" name="Rectangle 6"/>
          <p:cNvSpPr/>
          <p:nvPr/>
        </p:nvSpPr>
        <p:spPr>
          <a:xfrm>
            <a:off x="142844" y="1071546"/>
            <a:ext cx="8643998" cy="5201424"/>
          </a:xfrm>
          <a:prstGeom prst="rect">
            <a:avLst/>
          </a:prstGeom>
          <a:noFill/>
        </p:spPr>
        <p:txBody>
          <a:bodyPr wrap="square" lIns="91440" tIns="45720" rIns="91440" bIns="45720">
            <a:spAutoFit/>
          </a:bodyPr>
          <a:lstStyle/>
          <a:p>
            <a:pPr marL="514350" indent="-514350"/>
            <a:r>
              <a:rPr lang="en-IE" sz="4800" b="1" dirty="0" smtClean="0">
                <a:solidFill>
                  <a:schemeClr val="bg1"/>
                </a:solidFill>
                <a:latin typeface="Segoe Script" pitchFamily="34" charset="0"/>
              </a:rPr>
              <a:t>4.</a:t>
            </a:r>
            <a:r>
              <a:rPr lang="en-IE" sz="4800" b="1" dirty="0"/>
              <a:t> </a:t>
            </a:r>
            <a:r>
              <a:rPr lang="en-IE" sz="4400" b="1" dirty="0">
                <a:solidFill>
                  <a:schemeClr val="bg1"/>
                </a:solidFill>
                <a:latin typeface="Segoe Script" pitchFamily="34" charset="0"/>
              </a:rPr>
              <a:t>R = Review</a:t>
            </a:r>
            <a:r>
              <a:rPr lang="en-IE" sz="2800" dirty="0">
                <a:solidFill>
                  <a:schemeClr val="bg1"/>
                </a:solidFill>
                <a:latin typeface="Segoe Script" pitchFamily="34" charset="0"/>
              </a:rPr>
              <a:t/>
            </a:r>
            <a:br>
              <a:rPr lang="en-IE" sz="2800" dirty="0">
                <a:solidFill>
                  <a:schemeClr val="bg1"/>
                </a:solidFill>
                <a:latin typeface="Segoe Script" pitchFamily="34" charset="0"/>
              </a:rPr>
            </a:br>
            <a:r>
              <a:rPr lang="en-IE" sz="2800" dirty="0">
                <a:solidFill>
                  <a:schemeClr val="bg1"/>
                </a:solidFill>
                <a:latin typeface="Segoe Script" pitchFamily="34" charset="0"/>
              </a:rPr>
              <a:t>Always check your understanding of the material by reviewing and testing your recall before putting the text away. Look at the notes you have taken and check that they answer your initial questions. Summarise your findings from this study session.</a:t>
            </a:r>
            <a:endParaRPr lang="en-IE" sz="4800" dirty="0">
              <a:solidFill>
                <a:schemeClr val="bg1"/>
              </a:solidFill>
              <a:latin typeface="Segoe Script" pitchFamily="34" charset="0"/>
            </a:endParaRPr>
          </a:p>
          <a:p>
            <a:pPr marL="514350" indent="-514350"/>
            <a:r>
              <a:rPr lang="en-IE" sz="4800" b="1" dirty="0" smtClean="0">
                <a:solidFill>
                  <a:schemeClr val="bg1"/>
                </a:solidFill>
                <a:latin typeface="Segoe Script" pitchFamily="34" charset="0"/>
              </a:rPr>
              <a:t>  </a:t>
            </a:r>
            <a:endParaRPr lang="en-IE" sz="4000" dirty="0">
              <a:solidFill>
                <a:schemeClr val="bg1"/>
              </a:solidFill>
              <a:latin typeface="Segoe Script" pitchFamily="34" charset="0"/>
            </a:endParaRPr>
          </a:p>
          <a:p>
            <a:r>
              <a:rPr lang="en-IE" sz="4000" b="1" dirty="0" smtClean="0">
                <a:solidFill>
                  <a:schemeClr val="bg1"/>
                </a:solidFill>
                <a:latin typeface="Segoe Script" pitchFamily="34" charset="0"/>
              </a:rPr>
              <a:t>  </a:t>
            </a:r>
            <a:endParaRPr lang="en-US" sz="4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20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B\Pictures\Microsoft Clip Organizer\j0439381.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3" name="Rectangle 2"/>
          <p:cNvSpPr/>
          <p:nvPr/>
        </p:nvSpPr>
        <p:spPr>
          <a:xfrm>
            <a:off x="0" y="1500174"/>
            <a:ext cx="9357049" cy="4185761"/>
          </a:xfrm>
          <a:prstGeom prst="rect">
            <a:avLst/>
          </a:prstGeom>
          <a:noFill/>
        </p:spPr>
        <p:txBody>
          <a:bodyPr wrap="none" lIns="91440" tIns="45720" rIns="91440" bIns="45720">
            <a:spAutoFit/>
          </a:bodyPr>
          <a:lstStyle/>
          <a:p>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Overview:	 </a:t>
            </a:r>
            <a:r>
              <a:rPr lang="en-U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2"/>
              </a:rPr>
              <a:t></a:t>
            </a: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2"/>
              </a:rPr>
              <a:t>Why study.</a:t>
            </a:r>
          </a:p>
          <a:p>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2"/>
            </a:endParaRPr>
          </a:p>
          <a:p>
            <a:r>
              <a:rPr 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2"/>
              </a:rPr>
              <a:t>	</a:t>
            </a: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2"/>
              </a:rPr>
              <a:t>		 </a:t>
            </a:r>
            <a:r>
              <a:rPr lang="en-US" sz="5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2"/>
              </a:rPr>
              <a:t></a:t>
            </a: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2"/>
              </a:rPr>
              <a:t>Organise your study.</a:t>
            </a:r>
          </a:p>
          <a:p>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2"/>
            </a:endParaRPr>
          </a:p>
          <a:p>
            <a:r>
              <a:rPr 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2"/>
              </a:rPr>
              <a:t>	</a:t>
            </a: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2"/>
              </a:rPr>
              <a:t>		 </a:t>
            </a:r>
            <a:r>
              <a:rPr lang="en-US" sz="5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2"/>
              </a:rPr>
              <a:t></a:t>
            </a: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2"/>
              </a:rPr>
              <a:t>How to take notes.</a:t>
            </a:r>
            <a:endParaRPr lang="en-US"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2"/>
            </a:endParaRPr>
          </a:p>
          <a:p>
            <a:r>
              <a:rPr 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2"/>
              </a:rPr>
              <a:t>	</a:t>
            </a: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2"/>
              </a:rPr>
              <a:t>		</a:t>
            </a:r>
          </a:p>
          <a:p>
            <a:r>
              <a:rPr lang="en-US" sz="4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2"/>
              </a:rPr>
              <a:t>	</a:t>
            </a:r>
            <a:r>
              <a:rPr lang="en-US" sz="40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2"/>
              </a:rPr>
              <a:t>		</a:t>
            </a:r>
            <a:endParaRPr lang="en-US" sz="4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
        <p:nvSpPr>
          <p:cNvPr id="4" name="Rectangle 3"/>
          <p:cNvSpPr/>
          <p:nvPr/>
        </p:nvSpPr>
        <p:spPr>
          <a:xfrm>
            <a:off x="0" y="357166"/>
            <a:ext cx="8964313" cy="769441"/>
          </a:xfrm>
          <a:prstGeom prst="rect">
            <a:avLst/>
          </a:prstGeom>
          <a:noFill/>
        </p:spPr>
        <p:txBody>
          <a:bodyPr wrap="none" lIns="91440" tIns="45720" rIns="91440" bIns="45720">
            <a:spAutoFit/>
          </a:bodyPr>
          <a:lstStyle/>
          <a:p>
            <a:pPr algn="ctr"/>
            <a:r>
              <a:rPr lang="en-US" sz="4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Note Taking &amp; Study Skills…</a:t>
            </a:r>
            <a:endParaRPr lang="en-US" sz="4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B\Pictures\Microsoft Clip Organizer\j0439381.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5" name="Rectangle 4"/>
          <p:cNvSpPr/>
          <p:nvPr/>
        </p:nvSpPr>
        <p:spPr>
          <a:xfrm>
            <a:off x="0" y="214290"/>
            <a:ext cx="6686446" cy="769441"/>
          </a:xfrm>
          <a:prstGeom prst="rect">
            <a:avLst/>
          </a:prstGeom>
          <a:noFill/>
        </p:spPr>
        <p:txBody>
          <a:bodyPr wrap="none" lIns="91440" tIns="45720" rIns="91440" bIns="45720">
            <a:spAutoFit/>
          </a:bodyPr>
          <a:lstStyle/>
          <a:p>
            <a:pPr algn="ctr"/>
            <a:r>
              <a:rPr lang="en-US" sz="4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Note-Taking Skills…?</a:t>
            </a:r>
            <a:endParaRPr lang="en-US" sz="4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
        <p:nvSpPr>
          <p:cNvPr id="7" name="Rectangle 6"/>
          <p:cNvSpPr/>
          <p:nvPr/>
        </p:nvSpPr>
        <p:spPr>
          <a:xfrm>
            <a:off x="142844" y="1071546"/>
            <a:ext cx="8643998" cy="4001095"/>
          </a:xfrm>
          <a:prstGeom prst="rect">
            <a:avLst/>
          </a:prstGeom>
          <a:noFill/>
        </p:spPr>
        <p:txBody>
          <a:bodyPr wrap="square" lIns="91440" tIns="45720" rIns="91440" bIns="45720">
            <a:spAutoFit/>
          </a:bodyPr>
          <a:lstStyle/>
          <a:p>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There are 3 types of notes…</a:t>
            </a:r>
          </a:p>
          <a:p>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endParaRPr>
          </a:p>
          <a:p>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endParaRPr>
          </a:p>
          <a:p>
            <a:endParaRPr lang="en-US" sz="1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endParaRPr>
          </a:p>
          <a:p>
            <a:r>
              <a:rPr lang="en-US" sz="40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Cornell note-taking method.</a:t>
            </a:r>
          </a:p>
          <a:p>
            <a:endParaRPr lang="en-US"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endParaRPr>
          </a:p>
          <a:p>
            <a:endParaRPr lang="en-US"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endParaRPr>
          </a:p>
          <a:p>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Mind-mapping.</a:t>
            </a:r>
          </a:p>
          <a:p>
            <a:endPar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endParaRPr>
          </a:p>
          <a:p>
            <a:endPar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endParaRPr>
          </a:p>
          <a:p>
            <a:r>
              <a:rPr lang="en-US" sz="40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Index cards</a:t>
            </a:r>
            <a:endParaRPr lang="en-US" sz="4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4" end="4"/>
                                            </p:txEl>
                                          </p:spTgt>
                                        </p:tgtEl>
                                        <p:attrNameLst>
                                          <p:attrName>style.visibility</p:attrName>
                                        </p:attrNameLst>
                                      </p:cBhvr>
                                      <p:to>
                                        <p:strVal val="visible"/>
                                      </p:to>
                                    </p:set>
                                    <p:animEffect transition="in" filter="fade">
                                      <p:cBhvr>
                                        <p:cTn id="12" dur="2000"/>
                                        <p:tgtEl>
                                          <p:spTgt spid="7">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7" end="7"/>
                                            </p:txEl>
                                          </p:spTgt>
                                        </p:tgtEl>
                                        <p:attrNameLst>
                                          <p:attrName>style.visibility</p:attrName>
                                        </p:attrNameLst>
                                      </p:cBhvr>
                                      <p:to>
                                        <p:strVal val="visible"/>
                                      </p:to>
                                    </p:set>
                                    <p:animEffect transition="in" filter="fade">
                                      <p:cBhvr>
                                        <p:cTn id="17" dur="2000"/>
                                        <p:tgtEl>
                                          <p:spTgt spid="7">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10" end="10"/>
                                            </p:txEl>
                                          </p:spTgt>
                                        </p:tgtEl>
                                        <p:attrNameLst>
                                          <p:attrName>style.visibility</p:attrName>
                                        </p:attrNameLst>
                                      </p:cBhvr>
                                      <p:to>
                                        <p:strVal val="visible"/>
                                      </p:to>
                                    </p:set>
                                    <p:animEffect transition="in" filter="fade">
                                      <p:cBhvr>
                                        <p:cTn id="22" dur="20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B\Pictures\Microsoft Clip Organizer\j0439381.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5" name="Rectangle 4"/>
          <p:cNvSpPr/>
          <p:nvPr/>
        </p:nvSpPr>
        <p:spPr>
          <a:xfrm>
            <a:off x="0" y="214290"/>
            <a:ext cx="8712643" cy="769441"/>
          </a:xfrm>
          <a:prstGeom prst="rect">
            <a:avLst/>
          </a:prstGeom>
          <a:noFill/>
        </p:spPr>
        <p:txBody>
          <a:bodyPr wrap="none" lIns="91440" tIns="45720" rIns="91440" bIns="45720">
            <a:spAutoFit/>
          </a:bodyPr>
          <a:lstStyle/>
          <a:p>
            <a:pPr algn="ctr"/>
            <a:r>
              <a:rPr lang="en-US" sz="4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Cornell note-taking method</a:t>
            </a:r>
            <a:endParaRPr lang="en-US" sz="4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
        <p:nvSpPr>
          <p:cNvPr id="7" name="Rectangle 6"/>
          <p:cNvSpPr/>
          <p:nvPr/>
        </p:nvSpPr>
        <p:spPr>
          <a:xfrm>
            <a:off x="142844" y="1071546"/>
            <a:ext cx="8643998" cy="1323439"/>
          </a:xfrm>
          <a:prstGeom prst="rect">
            <a:avLst/>
          </a:prstGeom>
          <a:noFill/>
        </p:spPr>
        <p:txBody>
          <a:bodyPr wrap="square" lIns="91440" tIns="45720" rIns="91440" bIns="45720">
            <a:spAutoFit/>
          </a:bodyPr>
          <a:lstStyle/>
          <a:p>
            <a:pPr>
              <a:buFont typeface="Wingdings"/>
              <a:buChar char="ð"/>
            </a:pP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Uses a foolscap page</a:t>
            </a:r>
          </a:p>
          <a:p>
            <a:pPr>
              <a:buFont typeface="Wingdings"/>
              <a:buChar char="ð"/>
            </a:pPr>
            <a:r>
              <a:rPr 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a:t>
            </a: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Divide page as follows;</a:t>
            </a:r>
          </a:p>
        </p:txBody>
      </p:sp>
      <p:sp>
        <p:nvSpPr>
          <p:cNvPr id="6" name="Rectangle 5"/>
          <p:cNvSpPr/>
          <p:nvPr/>
        </p:nvSpPr>
        <p:spPr>
          <a:xfrm>
            <a:off x="3857620" y="2500306"/>
            <a:ext cx="2428892" cy="30718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cxnSp>
        <p:nvCxnSpPr>
          <p:cNvPr id="9" name="Straight Connector 8"/>
          <p:cNvCxnSpPr/>
          <p:nvPr/>
        </p:nvCxnSpPr>
        <p:spPr>
          <a:xfrm>
            <a:off x="3929058" y="2928934"/>
            <a:ext cx="2214578" cy="1588"/>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flipH="1" flipV="1">
            <a:off x="3501224" y="3713958"/>
            <a:ext cx="2000264" cy="1588"/>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929058" y="4714884"/>
            <a:ext cx="2214578" cy="1588"/>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500562" y="2571744"/>
            <a:ext cx="2357422" cy="369332"/>
          </a:xfrm>
          <a:prstGeom prst="rect">
            <a:avLst/>
          </a:prstGeom>
          <a:noFill/>
        </p:spPr>
        <p:txBody>
          <a:bodyPr wrap="square" rtlCol="0">
            <a:spAutoFit/>
          </a:bodyPr>
          <a:lstStyle/>
          <a:p>
            <a:r>
              <a:rPr lang="en-IE" b="1" dirty="0" smtClean="0">
                <a:solidFill>
                  <a:srgbClr val="FF0000"/>
                </a:solidFill>
              </a:rPr>
              <a:t>Title/Topic</a:t>
            </a:r>
            <a:endParaRPr lang="en-IE" b="1" dirty="0">
              <a:solidFill>
                <a:srgbClr val="FF0000"/>
              </a:solidFill>
            </a:endParaRPr>
          </a:p>
        </p:txBody>
      </p:sp>
      <p:sp>
        <p:nvSpPr>
          <p:cNvPr id="14" name="TextBox 13"/>
          <p:cNvSpPr txBox="1"/>
          <p:nvPr/>
        </p:nvSpPr>
        <p:spPr>
          <a:xfrm>
            <a:off x="3857620" y="2571744"/>
            <a:ext cx="642942" cy="369332"/>
          </a:xfrm>
          <a:prstGeom prst="rect">
            <a:avLst/>
          </a:prstGeom>
          <a:noFill/>
        </p:spPr>
        <p:txBody>
          <a:bodyPr wrap="square" rtlCol="0">
            <a:spAutoFit/>
          </a:bodyPr>
          <a:lstStyle/>
          <a:p>
            <a:r>
              <a:rPr lang="en-IE" b="1" dirty="0" smtClean="0">
                <a:solidFill>
                  <a:srgbClr val="FF0000"/>
                </a:solidFill>
              </a:rPr>
              <a:t>Sub.</a:t>
            </a:r>
            <a:endParaRPr lang="en-IE" b="1" dirty="0">
              <a:solidFill>
                <a:srgbClr val="FF0000"/>
              </a:solidFill>
            </a:endParaRPr>
          </a:p>
        </p:txBody>
      </p:sp>
      <p:sp>
        <p:nvSpPr>
          <p:cNvPr id="15" name="TextBox 14"/>
          <p:cNvSpPr txBox="1"/>
          <p:nvPr/>
        </p:nvSpPr>
        <p:spPr>
          <a:xfrm>
            <a:off x="4643438" y="3000372"/>
            <a:ext cx="1428760" cy="1200329"/>
          </a:xfrm>
          <a:prstGeom prst="rect">
            <a:avLst/>
          </a:prstGeom>
          <a:noFill/>
        </p:spPr>
        <p:txBody>
          <a:bodyPr wrap="square" rtlCol="0">
            <a:spAutoFit/>
          </a:bodyPr>
          <a:lstStyle/>
          <a:p>
            <a:r>
              <a:rPr lang="en-IE" b="1" dirty="0" smtClean="0">
                <a:solidFill>
                  <a:srgbClr val="FF0000"/>
                </a:solidFill>
              </a:rPr>
              <a:t>Take down the notes from each class here…</a:t>
            </a:r>
            <a:endParaRPr lang="en-IE" b="1" dirty="0">
              <a:solidFill>
                <a:srgbClr val="FF0000"/>
              </a:solidFill>
            </a:endParaRPr>
          </a:p>
        </p:txBody>
      </p:sp>
      <p:sp>
        <p:nvSpPr>
          <p:cNvPr id="16" name="TextBox 15"/>
          <p:cNvSpPr txBox="1"/>
          <p:nvPr/>
        </p:nvSpPr>
        <p:spPr>
          <a:xfrm rot="16200000">
            <a:off x="3470782" y="3458649"/>
            <a:ext cx="1428760" cy="369332"/>
          </a:xfrm>
          <a:prstGeom prst="rect">
            <a:avLst/>
          </a:prstGeom>
          <a:noFill/>
        </p:spPr>
        <p:txBody>
          <a:bodyPr wrap="square" rtlCol="0">
            <a:spAutoFit/>
          </a:bodyPr>
          <a:lstStyle/>
          <a:p>
            <a:r>
              <a:rPr lang="en-IE" b="1" dirty="0" smtClean="0">
                <a:solidFill>
                  <a:srgbClr val="FF0000"/>
                </a:solidFill>
              </a:rPr>
              <a:t>Main Points</a:t>
            </a:r>
            <a:endParaRPr lang="en-IE" b="1" dirty="0">
              <a:solidFill>
                <a:srgbClr val="FF0000"/>
              </a:solidFill>
            </a:endParaRPr>
          </a:p>
        </p:txBody>
      </p:sp>
      <p:sp>
        <p:nvSpPr>
          <p:cNvPr id="17" name="TextBox 16"/>
          <p:cNvSpPr txBox="1"/>
          <p:nvPr/>
        </p:nvSpPr>
        <p:spPr>
          <a:xfrm>
            <a:off x="4000496" y="4786322"/>
            <a:ext cx="2143140" cy="523220"/>
          </a:xfrm>
          <a:prstGeom prst="rect">
            <a:avLst/>
          </a:prstGeom>
          <a:noFill/>
        </p:spPr>
        <p:txBody>
          <a:bodyPr wrap="square" rtlCol="0">
            <a:spAutoFit/>
          </a:bodyPr>
          <a:lstStyle/>
          <a:p>
            <a:r>
              <a:rPr lang="en-IE" sz="2800" b="1" dirty="0" smtClean="0">
                <a:solidFill>
                  <a:srgbClr val="FF0000"/>
                </a:solidFill>
              </a:rPr>
              <a:t>Summary….</a:t>
            </a:r>
            <a:endParaRPr lang="en-IE" sz="2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iterate type="lt">
                                    <p:tmPct val="0"/>
                                  </p:iterate>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iterate type="lt">
                                    <p:tmPct val="0"/>
                                  </p:iterate>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2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par>
                                <p:cTn id="18" presetID="10" presetClass="entr" presetSubtype="0"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2000"/>
                                        <p:tgtEl>
                                          <p:spTgt spid="10"/>
                                        </p:tgtEl>
                                      </p:cBhvr>
                                    </p:animEffect>
                                  </p:childTnLst>
                                </p:cTn>
                              </p:par>
                              <p:par>
                                <p:cTn id="21" presetID="10" presetClass="entr" presetSubtype="0"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2000"/>
                                        <p:tgtEl>
                                          <p:spTgt spid="12"/>
                                        </p:tgtEl>
                                      </p:cBhvr>
                                    </p:animEffect>
                                  </p:childTnLst>
                                </p:cTn>
                              </p:par>
                              <p:par>
                                <p:cTn id="24" presetID="10" presetClass="entr" presetSubtype="0"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2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20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20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2000"/>
                                        <p:tgtEl>
                                          <p:spTgt spid="15"/>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fade">
                                      <p:cBhvr>
                                        <p:cTn id="46" dur="2000"/>
                                        <p:tgtEl>
                                          <p:spTgt spid="16"/>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4" grpId="0"/>
      <p:bldP spid="15" grpId="0"/>
      <p:bldP spid="16" grpId="0"/>
      <p:bldP spid="1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B\Pictures\Microsoft Clip Organizer\j0439381.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5" name="Rectangle 4"/>
          <p:cNvSpPr/>
          <p:nvPr/>
        </p:nvSpPr>
        <p:spPr>
          <a:xfrm>
            <a:off x="0" y="214290"/>
            <a:ext cx="8712643" cy="769441"/>
          </a:xfrm>
          <a:prstGeom prst="rect">
            <a:avLst/>
          </a:prstGeom>
          <a:noFill/>
        </p:spPr>
        <p:txBody>
          <a:bodyPr wrap="none" lIns="91440" tIns="45720" rIns="91440" bIns="45720">
            <a:spAutoFit/>
          </a:bodyPr>
          <a:lstStyle/>
          <a:p>
            <a:pPr algn="ctr"/>
            <a:r>
              <a:rPr lang="en-US" sz="4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Cornell note-taking method</a:t>
            </a:r>
            <a:endParaRPr lang="en-US" sz="4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
        <p:nvSpPr>
          <p:cNvPr id="7" name="Rectangle 6"/>
          <p:cNvSpPr/>
          <p:nvPr/>
        </p:nvSpPr>
        <p:spPr>
          <a:xfrm>
            <a:off x="142844" y="1071546"/>
            <a:ext cx="8643998" cy="5016758"/>
          </a:xfrm>
          <a:prstGeom prst="rect">
            <a:avLst/>
          </a:prstGeom>
          <a:noFill/>
        </p:spPr>
        <p:txBody>
          <a:bodyPr wrap="square" lIns="91440" tIns="45720" rIns="91440" bIns="45720">
            <a:spAutoFit/>
          </a:bodyPr>
          <a:lstStyle/>
          <a:p>
            <a:pPr>
              <a:buFont typeface="Wingdings"/>
              <a:buChar char="ð"/>
            </a:pPr>
            <a:r>
              <a:rPr lang="en-US" sz="4000" b="1"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Record</a:t>
            </a: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notes in class</a:t>
            </a:r>
          </a:p>
          <a:p>
            <a:pPr>
              <a:buFont typeface="Wingdings"/>
              <a:buChar char="ð"/>
            </a:pPr>
            <a:r>
              <a:rPr lang="en-US" sz="4000" b="1"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Reduce </a:t>
            </a: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notes to points in 	margin</a:t>
            </a:r>
          </a:p>
          <a:p>
            <a:pPr>
              <a:buFont typeface="Wingdings"/>
              <a:buChar char="ð"/>
            </a:pPr>
            <a:r>
              <a:rPr lang="en-US" sz="4000" b="1"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Recite</a:t>
            </a:r>
            <a:r>
              <a:rPr lang="en-US"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a:t>
            </a: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cover notes, use points</a:t>
            </a:r>
          </a:p>
          <a:p>
            <a:pPr>
              <a:buFont typeface="Wingdings"/>
              <a:buChar char="ð"/>
            </a:pPr>
            <a:r>
              <a:rPr lang="en-US" sz="4000" b="1"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Reflect</a:t>
            </a: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a:t>
            </a:r>
            <a:r>
              <a:rPr lang="en-US" sz="4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summarise</a:t>
            </a: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at the 	bottom of the page</a:t>
            </a:r>
          </a:p>
          <a:p>
            <a:pPr lvl="7">
              <a:buFont typeface="Wingdings"/>
              <a:buChar char="ð"/>
            </a:pPr>
            <a:r>
              <a:rPr lang="en-US" sz="4000" b="1"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Review</a:t>
            </a: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look over       	notes regularly</a:t>
            </a:r>
            <a:endParaRPr lang="en-US" sz="4000" b="1"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2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2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20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2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B\Pictures\Microsoft Clip Organizer\j0439381.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5" name="Rectangle 4"/>
          <p:cNvSpPr/>
          <p:nvPr/>
        </p:nvSpPr>
        <p:spPr>
          <a:xfrm>
            <a:off x="0" y="214290"/>
            <a:ext cx="5043368" cy="769441"/>
          </a:xfrm>
          <a:prstGeom prst="rect">
            <a:avLst/>
          </a:prstGeom>
          <a:noFill/>
        </p:spPr>
        <p:txBody>
          <a:bodyPr wrap="none" lIns="91440" tIns="45720" rIns="91440" bIns="45720">
            <a:spAutoFit/>
          </a:bodyPr>
          <a:lstStyle/>
          <a:p>
            <a:pPr algn="ctr"/>
            <a:r>
              <a:rPr lang="en-US" sz="4400" b="1"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Mind-mapping:</a:t>
            </a:r>
            <a:endParaRPr lang="en-US" sz="4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
        <p:nvSpPr>
          <p:cNvPr id="7" name="Rectangle 6"/>
          <p:cNvSpPr/>
          <p:nvPr/>
        </p:nvSpPr>
        <p:spPr>
          <a:xfrm>
            <a:off x="142844" y="1071546"/>
            <a:ext cx="8643998" cy="3416320"/>
          </a:xfrm>
          <a:prstGeom prst="rect">
            <a:avLst/>
          </a:prstGeom>
          <a:noFill/>
        </p:spPr>
        <p:txBody>
          <a:bodyPr wrap="square" lIns="91440" tIns="45720" rIns="91440" bIns="45720">
            <a:spAutoFit/>
          </a:bodyPr>
          <a:lstStyle/>
          <a:p>
            <a:r>
              <a:rPr lang="en-US" sz="36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A colourful, visual, abbreviated representation </a:t>
            </a:r>
            <a:r>
              <a:rPr lang="en-US" sz="2400" b="1"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(spider-web or brainstorm)</a:t>
            </a:r>
            <a:r>
              <a:rPr lang="en-US" sz="36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 of what you have learned about a particular topic or an entire subject. Requires prior note taking but is easier to revise!</a:t>
            </a:r>
            <a:endParaRPr lang="en-US" sz="36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PB\Pictures\Microsoft Clip Organizer\j0439381.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pic>
        <p:nvPicPr>
          <p:cNvPr id="39938" name="Picture 2" descr="http://upload.wikimedia.org/wikipedia/commons/2/26/MindMapGuidlines.JPG"/>
          <p:cNvPicPr>
            <a:picLocks noChangeAspect="1" noChangeArrowheads="1"/>
          </p:cNvPicPr>
          <p:nvPr/>
        </p:nvPicPr>
        <p:blipFill>
          <a:blip r:embed="rId3" cstate="print"/>
          <a:srcRect/>
          <a:stretch>
            <a:fillRect/>
          </a:stretch>
        </p:blipFill>
        <p:spPr bwMode="auto">
          <a:xfrm>
            <a:off x="0" y="0"/>
            <a:ext cx="9144000" cy="687173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PB\Pictures\Microsoft Clip Organizer\j0439381.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pic>
        <p:nvPicPr>
          <p:cNvPr id="40962" name="Picture 2" descr="http://www.mindmapart.com/wp-content/uploads/2009/04/human-biology-mind-map-jane-genovese.jpg"/>
          <p:cNvPicPr>
            <a:picLocks noChangeAspect="1" noChangeArrowheads="1"/>
          </p:cNvPicPr>
          <p:nvPr/>
        </p:nvPicPr>
        <p:blipFill>
          <a:blip r:embed="rId3" cstate="print"/>
          <a:srcRect/>
          <a:stretch>
            <a:fillRect/>
          </a:stretch>
        </p:blipFill>
        <p:spPr bwMode="auto">
          <a:xfrm>
            <a:off x="-1" y="0"/>
            <a:ext cx="9144001" cy="68580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PB\Pictures\Microsoft Clip Organizer\j0439381.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pic>
        <p:nvPicPr>
          <p:cNvPr id="38914" name="Picture 2" descr="http://www.mymindmap.net/images/Mind_Map_Template_Mulit_Rnd_small.jpg"/>
          <p:cNvPicPr>
            <a:picLocks noChangeAspect="1" noChangeArrowheads="1"/>
          </p:cNvPicPr>
          <p:nvPr/>
        </p:nvPicPr>
        <p:blipFill>
          <a:blip r:embed="rId3" cstate="print"/>
          <a:srcRect/>
          <a:stretch>
            <a:fillRect/>
          </a:stretch>
        </p:blipFill>
        <p:spPr bwMode="auto">
          <a:xfrm>
            <a:off x="-1" y="0"/>
            <a:ext cx="9144001" cy="6858000"/>
          </a:xfrm>
          <a:prstGeom prst="rect">
            <a:avLst/>
          </a:prstGeom>
          <a:noFill/>
        </p:spPr>
      </p:pic>
      <p:sp>
        <p:nvSpPr>
          <p:cNvPr id="4" name="TextBox 3"/>
          <p:cNvSpPr txBox="1"/>
          <p:nvPr/>
        </p:nvSpPr>
        <p:spPr>
          <a:xfrm>
            <a:off x="3779912" y="2852936"/>
            <a:ext cx="1146998" cy="769441"/>
          </a:xfrm>
          <a:prstGeom prst="rect">
            <a:avLst/>
          </a:prstGeom>
          <a:noFill/>
        </p:spPr>
        <p:txBody>
          <a:bodyPr wrap="square" rtlCol="0">
            <a:spAutoFit/>
          </a:bodyPr>
          <a:lstStyle/>
          <a:p>
            <a:r>
              <a:rPr lang="en-IE" sz="4400" b="1" dirty="0" smtClean="0">
                <a:solidFill>
                  <a:srgbClr val="FF0000"/>
                </a:solidFill>
                <a:latin typeface="Amienne" pitchFamily="82" charset="0"/>
              </a:rPr>
              <a:t>Topic</a:t>
            </a:r>
            <a:endParaRPr lang="en-IE" sz="4400" b="1" dirty="0">
              <a:solidFill>
                <a:srgbClr val="FF0000"/>
              </a:solidFill>
              <a:latin typeface="Amienne" pitchFamily="82" charset="0"/>
            </a:endParaRPr>
          </a:p>
        </p:txBody>
      </p:sp>
      <p:sp>
        <p:nvSpPr>
          <p:cNvPr id="5" name="TextBox 4"/>
          <p:cNvSpPr txBox="1"/>
          <p:nvPr/>
        </p:nvSpPr>
        <p:spPr>
          <a:xfrm>
            <a:off x="4000496" y="1571612"/>
            <a:ext cx="785818" cy="307777"/>
          </a:xfrm>
          <a:prstGeom prst="rect">
            <a:avLst/>
          </a:prstGeom>
          <a:noFill/>
        </p:spPr>
        <p:txBody>
          <a:bodyPr wrap="square" rtlCol="0">
            <a:spAutoFit/>
          </a:bodyPr>
          <a:lstStyle/>
          <a:p>
            <a:r>
              <a:rPr lang="en-IE" sz="1400" b="1" dirty="0" smtClean="0">
                <a:solidFill>
                  <a:schemeClr val="accent2">
                    <a:lumMod val="75000"/>
                  </a:schemeClr>
                </a:solidFill>
                <a:effectLst>
                  <a:outerShdw blurRad="38100" dist="38100" dir="2700000" algn="tl">
                    <a:srgbClr val="000000">
                      <a:alpha val="43137"/>
                    </a:srgbClr>
                  </a:outerShdw>
                </a:effectLst>
              </a:rPr>
              <a:t>Point 1</a:t>
            </a:r>
            <a:endParaRPr lang="en-IE" sz="1400" b="1" dirty="0">
              <a:solidFill>
                <a:schemeClr val="accent2">
                  <a:lumMod val="75000"/>
                </a:schemeClr>
              </a:solidFill>
              <a:effectLst>
                <a:outerShdw blurRad="38100" dist="38100" dir="2700000" algn="tl">
                  <a:srgbClr val="000000">
                    <a:alpha val="43137"/>
                  </a:srgbClr>
                </a:outerShdw>
              </a:effectLst>
            </a:endParaRPr>
          </a:p>
        </p:txBody>
      </p:sp>
      <p:sp>
        <p:nvSpPr>
          <p:cNvPr id="6" name="TextBox 5"/>
          <p:cNvSpPr txBox="1"/>
          <p:nvPr/>
        </p:nvSpPr>
        <p:spPr>
          <a:xfrm>
            <a:off x="2714612" y="3000372"/>
            <a:ext cx="785818" cy="307777"/>
          </a:xfrm>
          <a:prstGeom prst="rect">
            <a:avLst/>
          </a:prstGeom>
          <a:noFill/>
        </p:spPr>
        <p:txBody>
          <a:bodyPr wrap="square" rtlCol="0">
            <a:spAutoFit/>
          </a:bodyPr>
          <a:lstStyle/>
          <a:p>
            <a:r>
              <a:rPr lang="en-IE" sz="1400" b="1" dirty="0" smtClean="0">
                <a:solidFill>
                  <a:srgbClr val="00B050"/>
                </a:solidFill>
                <a:effectLst>
                  <a:outerShdw blurRad="38100" dist="38100" dir="2700000" algn="tl">
                    <a:srgbClr val="000000">
                      <a:alpha val="43137"/>
                    </a:srgbClr>
                  </a:outerShdw>
                </a:effectLst>
              </a:rPr>
              <a:t>Point 4</a:t>
            </a:r>
            <a:endParaRPr lang="en-IE" sz="1400" b="1" dirty="0">
              <a:solidFill>
                <a:srgbClr val="00B050"/>
              </a:solidFill>
              <a:effectLst>
                <a:outerShdw blurRad="38100" dist="38100" dir="2700000" algn="tl">
                  <a:srgbClr val="000000">
                    <a:alpha val="43137"/>
                  </a:srgbClr>
                </a:outerShdw>
              </a:effectLst>
            </a:endParaRPr>
          </a:p>
        </p:txBody>
      </p:sp>
      <p:sp>
        <p:nvSpPr>
          <p:cNvPr id="7" name="TextBox 6"/>
          <p:cNvSpPr txBox="1"/>
          <p:nvPr/>
        </p:nvSpPr>
        <p:spPr>
          <a:xfrm>
            <a:off x="4000496" y="4429132"/>
            <a:ext cx="785818" cy="307777"/>
          </a:xfrm>
          <a:prstGeom prst="rect">
            <a:avLst/>
          </a:prstGeom>
          <a:noFill/>
        </p:spPr>
        <p:txBody>
          <a:bodyPr wrap="square" rtlCol="0">
            <a:spAutoFit/>
          </a:bodyPr>
          <a:lstStyle/>
          <a:p>
            <a:r>
              <a:rPr lang="en-IE" sz="1400" b="1" dirty="0" smtClean="0">
                <a:solidFill>
                  <a:schemeClr val="accent6">
                    <a:lumMod val="75000"/>
                  </a:schemeClr>
                </a:solidFill>
              </a:rPr>
              <a:t>Point 3</a:t>
            </a:r>
            <a:endParaRPr lang="en-IE" sz="1400" b="1" dirty="0">
              <a:solidFill>
                <a:schemeClr val="accent6">
                  <a:lumMod val="75000"/>
                </a:schemeClr>
              </a:solidFill>
            </a:endParaRPr>
          </a:p>
        </p:txBody>
      </p:sp>
      <p:sp>
        <p:nvSpPr>
          <p:cNvPr id="8" name="TextBox 7"/>
          <p:cNvSpPr txBox="1"/>
          <p:nvPr/>
        </p:nvSpPr>
        <p:spPr>
          <a:xfrm>
            <a:off x="5286380" y="3000372"/>
            <a:ext cx="785818" cy="307777"/>
          </a:xfrm>
          <a:prstGeom prst="rect">
            <a:avLst/>
          </a:prstGeom>
          <a:noFill/>
        </p:spPr>
        <p:txBody>
          <a:bodyPr wrap="square" rtlCol="0">
            <a:spAutoFit/>
          </a:bodyPr>
          <a:lstStyle/>
          <a:p>
            <a:r>
              <a:rPr lang="en-IE" sz="1400" b="1" dirty="0" smtClean="0">
                <a:solidFill>
                  <a:schemeClr val="tx2">
                    <a:lumMod val="75000"/>
                  </a:schemeClr>
                </a:solidFill>
                <a:effectLst>
                  <a:outerShdw blurRad="38100" dist="38100" dir="2700000" algn="tl">
                    <a:srgbClr val="000000">
                      <a:alpha val="43137"/>
                    </a:srgbClr>
                  </a:outerShdw>
                </a:effectLst>
              </a:rPr>
              <a:t>Point 2</a:t>
            </a:r>
            <a:endParaRPr lang="en-IE" sz="1400" b="1" dirty="0">
              <a:solidFill>
                <a:schemeClr val="tx2">
                  <a:lumMod val="7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000"/>
                                        <p:tgtEl>
                                          <p:spTgt spid="5"/>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2000"/>
                                        <p:tgtEl>
                                          <p:spTgt spid="8"/>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000"/>
                                        <p:tgtEl>
                                          <p:spTgt spid="7"/>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B\Pictures\Microsoft Clip Organizer\j0439381.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5" name="Rectangle 4"/>
          <p:cNvSpPr/>
          <p:nvPr/>
        </p:nvSpPr>
        <p:spPr>
          <a:xfrm>
            <a:off x="0" y="214290"/>
            <a:ext cx="5043368" cy="769441"/>
          </a:xfrm>
          <a:prstGeom prst="rect">
            <a:avLst/>
          </a:prstGeom>
          <a:noFill/>
        </p:spPr>
        <p:txBody>
          <a:bodyPr wrap="none" lIns="91440" tIns="45720" rIns="91440" bIns="45720">
            <a:spAutoFit/>
          </a:bodyPr>
          <a:lstStyle/>
          <a:p>
            <a:pPr algn="ctr"/>
            <a:r>
              <a:rPr lang="en-US" sz="4400" b="1"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Mind-mapping:</a:t>
            </a:r>
            <a:endParaRPr lang="en-US" sz="4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
        <p:nvSpPr>
          <p:cNvPr id="7" name="Rectangle 6"/>
          <p:cNvSpPr/>
          <p:nvPr/>
        </p:nvSpPr>
        <p:spPr>
          <a:xfrm>
            <a:off x="142844" y="1071546"/>
            <a:ext cx="8643998" cy="6247864"/>
          </a:xfrm>
          <a:prstGeom prst="rect">
            <a:avLst/>
          </a:prstGeom>
          <a:noFill/>
        </p:spPr>
        <p:txBody>
          <a:bodyPr wrap="square" lIns="91440" tIns="45720" rIns="91440" bIns="45720">
            <a:spAutoFit/>
          </a:bodyPr>
          <a:lstStyle/>
          <a:p>
            <a:r>
              <a:rPr lang="en-US" sz="32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Subject topic in center page; ‘root’</a:t>
            </a:r>
          </a:p>
          <a:p>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Main themes as ‘trunks’</a:t>
            </a:r>
          </a:p>
          <a:p>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Each theme gets ‘branch’</a:t>
            </a:r>
          </a:p>
          <a:p>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Cover branches with ‘example leaves’!</a:t>
            </a:r>
          </a:p>
          <a:p>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Use different </a:t>
            </a:r>
            <a:r>
              <a:rPr lang="en-US" sz="32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colours</a:t>
            </a: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 for each idea.</a:t>
            </a:r>
          </a:p>
          <a:p>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Use abbreviations or symbols as ‘leaves’</a:t>
            </a:r>
          </a:p>
          <a:p>
            <a:r>
              <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	</a:t>
            </a:r>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			New map for each 					topic – new map for 				all topics!</a:t>
            </a:r>
          </a:p>
          <a:p>
            <a:endPar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a:p>
            <a:endParaRPr lang="en-US" sz="4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2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2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20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20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20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20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B\Pictures\Microsoft Clip Organizer\j0439381.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5" name="Rectangle 4"/>
          <p:cNvSpPr/>
          <p:nvPr/>
        </p:nvSpPr>
        <p:spPr>
          <a:xfrm>
            <a:off x="0" y="214290"/>
            <a:ext cx="8576387" cy="769441"/>
          </a:xfrm>
          <a:prstGeom prst="rect">
            <a:avLst/>
          </a:prstGeom>
          <a:noFill/>
        </p:spPr>
        <p:txBody>
          <a:bodyPr wrap="none" lIns="91440" tIns="45720" rIns="91440" bIns="45720">
            <a:spAutoFit/>
          </a:bodyPr>
          <a:lstStyle/>
          <a:p>
            <a:pPr algn="ctr"/>
            <a:r>
              <a:rPr lang="en-US" sz="4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Index Cards/Foolscap Notes</a:t>
            </a:r>
            <a:r>
              <a:rPr lang="en-US" sz="4400" b="1"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a:t>
            </a:r>
            <a:endParaRPr lang="en-US" sz="4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pic>
        <p:nvPicPr>
          <p:cNvPr id="1026" name="Picture 2" descr="http://farm1.static.flickr.com/55/147874576_8a453079f3.jpg"/>
          <p:cNvPicPr>
            <a:picLocks noChangeAspect="1" noChangeArrowheads="1"/>
          </p:cNvPicPr>
          <p:nvPr/>
        </p:nvPicPr>
        <p:blipFill>
          <a:blip r:embed="rId3" cstate="print"/>
          <a:srcRect/>
          <a:stretch>
            <a:fillRect/>
          </a:stretch>
        </p:blipFill>
        <p:spPr bwMode="auto">
          <a:xfrm>
            <a:off x="3214678" y="1428736"/>
            <a:ext cx="5715007" cy="3429004"/>
          </a:xfrm>
          <a:prstGeom prst="rect">
            <a:avLst/>
          </a:prstGeom>
          <a:noFill/>
        </p:spPr>
      </p:pic>
      <p:sp>
        <p:nvSpPr>
          <p:cNvPr id="6" name="TextBox 5"/>
          <p:cNvSpPr txBox="1"/>
          <p:nvPr/>
        </p:nvSpPr>
        <p:spPr>
          <a:xfrm>
            <a:off x="285720" y="928670"/>
            <a:ext cx="2714644" cy="4832092"/>
          </a:xfrm>
          <a:prstGeom prst="rect">
            <a:avLst/>
          </a:prstGeom>
          <a:noFill/>
        </p:spPr>
        <p:txBody>
          <a:bodyPr wrap="square" rtlCol="0">
            <a:spAutoFit/>
          </a:bodyPr>
          <a:lstStyle/>
          <a:p>
            <a:r>
              <a:rPr lang="en-IE" sz="2800" b="1" dirty="0" smtClean="0">
                <a:solidFill>
                  <a:schemeClr val="bg1"/>
                </a:solidFill>
                <a:latin typeface="Segoe Script" pitchFamily="34" charset="0"/>
              </a:rPr>
              <a:t>Index cards are cheap and easy to use for revision coming up to exams – they can be kept in a box with subject tabs.</a:t>
            </a:r>
            <a:endParaRPr lang="en-IE" sz="2800" b="1" dirty="0">
              <a:solidFill>
                <a:schemeClr val="bg1"/>
              </a:solidFill>
              <a:latin typeface="Segoe Scrip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B\Pictures\Microsoft Clip Organizer\j0439381.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5" name="Rectangle 4"/>
          <p:cNvSpPr/>
          <p:nvPr/>
        </p:nvSpPr>
        <p:spPr>
          <a:xfrm>
            <a:off x="0" y="214290"/>
            <a:ext cx="8576387" cy="769441"/>
          </a:xfrm>
          <a:prstGeom prst="rect">
            <a:avLst/>
          </a:prstGeom>
          <a:noFill/>
        </p:spPr>
        <p:txBody>
          <a:bodyPr wrap="none" lIns="91440" tIns="45720" rIns="91440" bIns="45720">
            <a:spAutoFit/>
          </a:bodyPr>
          <a:lstStyle/>
          <a:p>
            <a:pPr algn="ctr"/>
            <a:r>
              <a:rPr lang="en-US" sz="4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Index Cards/Foolscap Notes</a:t>
            </a:r>
            <a:r>
              <a:rPr lang="en-US" sz="4400" b="1"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a:t>
            </a:r>
            <a:endParaRPr lang="en-US" sz="4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pic>
        <p:nvPicPr>
          <p:cNvPr id="1026" name="Picture 2" descr="http://farm1.static.flickr.com/55/147874576_8a453079f3.jpg"/>
          <p:cNvPicPr>
            <a:picLocks noChangeAspect="1" noChangeArrowheads="1"/>
          </p:cNvPicPr>
          <p:nvPr/>
        </p:nvPicPr>
        <p:blipFill>
          <a:blip r:embed="rId3" cstate="print"/>
          <a:srcRect/>
          <a:stretch>
            <a:fillRect/>
          </a:stretch>
        </p:blipFill>
        <p:spPr bwMode="auto">
          <a:xfrm>
            <a:off x="3214678" y="1428736"/>
            <a:ext cx="5715007" cy="3429004"/>
          </a:xfrm>
          <a:prstGeom prst="rect">
            <a:avLst/>
          </a:prstGeom>
          <a:noFill/>
        </p:spPr>
      </p:pic>
      <p:sp>
        <p:nvSpPr>
          <p:cNvPr id="6" name="TextBox 5"/>
          <p:cNvSpPr txBox="1"/>
          <p:nvPr/>
        </p:nvSpPr>
        <p:spPr>
          <a:xfrm>
            <a:off x="3357554" y="1428736"/>
            <a:ext cx="1357322" cy="523220"/>
          </a:xfrm>
          <a:prstGeom prst="rect">
            <a:avLst/>
          </a:prstGeom>
          <a:noFill/>
        </p:spPr>
        <p:txBody>
          <a:bodyPr wrap="square" rtlCol="0">
            <a:spAutoFit/>
          </a:bodyPr>
          <a:lstStyle/>
          <a:p>
            <a:r>
              <a:rPr lang="en-IE" sz="2800" b="1" dirty="0" smtClean="0">
                <a:solidFill>
                  <a:srgbClr val="FF0000"/>
                </a:solidFill>
                <a:latin typeface="Bradley Hand ITC" pitchFamily="66" charset="0"/>
              </a:rPr>
              <a:t>Subject</a:t>
            </a:r>
            <a:endParaRPr lang="en-IE" sz="2800" b="1" dirty="0">
              <a:solidFill>
                <a:srgbClr val="FF0000"/>
              </a:solidFill>
              <a:latin typeface="Bradley Hand ITC" pitchFamily="66" charset="0"/>
            </a:endParaRPr>
          </a:p>
        </p:txBody>
      </p:sp>
      <p:sp>
        <p:nvSpPr>
          <p:cNvPr id="7" name="TextBox 6"/>
          <p:cNvSpPr txBox="1"/>
          <p:nvPr/>
        </p:nvSpPr>
        <p:spPr>
          <a:xfrm>
            <a:off x="5357818" y="1428736"/>
            <a:ext cx="1071570" cy="523220"/>
          </a:xfrm>
          <a:prstGeom prst="rect">
            <a:avLst/>
          </a:prstGeom>
          <a:noFill/>
        </p:spPr>
        <p:txBody>
          <a:bodyPr wrap="square" rtlCol="0">
            <a:spAutoFit/>
          </a:bodyPr>
          <a:lstStyle/>
          <a:p>
            <a:r>
              <a:rPr lang="en-IE" sz="2800" b="1" dirty="0" smtClean="0">
                <a:solidFill>
                  <a:schemeClr val="tx2">
                    <a:lumMod val="60000"/>
                    <a:lumOff val="40000"/>
                  </a:schemeClr>
                </a:solidFill>
                <a:latin typeface="Bradley Hand ITC" pitchFamily="66" charset="0"/>
              </a:rPr>
              <a:t>Topic</a:t>
            </a:r>
            <a:endParaRPr lang="en-IE" sz="2800" b="1" dirty="0">
              <a:solidFill>
                <a:schemeClr val="tx2">
                  <a:lumMod val="60000"/>
                  <a:lumOff val="40000"/>
                </a:schemeClr>
              </a:solidFill>
              <a:latin typeface="Bradley Hand ITC" pitchFamily="66" charset="0"/>
            </a:endParaRPr>
          </a:p>
        </p:txBody>
      </p:sp>
      <p:sp>
        <p:nvSpPr>
          <p:cNvPr id="8" name="TextBox 7"/>
          <p:cNvSpPr txBox="1"/>
          <p:nvPr/>
        </p:nvSpPr>
        <p:spPr>
          <a:xfrm>
            <a:off x="7429520" y="1500174"/>
            <a:ext cx="1357322" cy="461665"/>
          </a:xfrm>
          <a:prstGeom prst="rect">
            <a:avLst/>
          </a:prstGeom>
          <a:noFill/>
        </p:spPr>
        <p:txBody>
          <a:bodyPr wrap="square" rtlCol="0">
            <a:spAutoFit/>
          </a:bodyPr>
          <a:lstStyle/>
          <a:p>
            <a:r>
              <a:rPr lang="en-IE" sz="2400" b="1" dirty="0" smtClean="0">
                <a:solidFill>
                  <a:srgbClr val="00B050"/>
                </a:solidFill>
                <a:latin typeface="Bradley Hand ITC" pitchFamily="66" charset="0"/>
              </a:rPr>
              <a:t>Card no.</a:t>
            </a:r>
            <a:endParaRPr lang="en-IE" sz="2400" b="1" dirty="0">
              <a:solidFill>
                <a:srgbClr val="00B050"/>
              </a:solidFill>
              <a:latin typeface="Bradley Hand ITC" pitchFamily="66" charset="0"/>
            </a:endParaRPr>
          </a:p>
        </p:txBody>
      </p:sp>
      <p:sp>
        <p:nvSpPr>
          <p:cNvPr id="9" name="TextBox 8"/>
          <p:cNvSpPr txBox="1"/>
          <p:nvPr/>
        </p:nvSpPr>
        <p:spPr>
          <a:xfrm>
            <a:off x="3357554" y="2071678"/>
            <a:ext cx="5357850" cy="2677656"/>
          </a:xfrm>
          <a:prstGeom prst="rect">
            <a:avLst/>
          </a:prstGeom>
          <a:noFill/>
        </p:spPr>
        <p:txBody>
          <a:bodyPr wrap="square" rtlCol="0">
            <a:spAutoFit/>
          </a:bodyPr>
          <a:lstStyle/>
          <a:p>
            <a:pPr marL="457200" indent="-457200">
              <a:buAutoNum type="arabicPeriod"/>
            </a:pPr>
            <a:r>
              <a:rPr lang="en-IE" sz="2800" b="1" dirty="0" smtClean="0">
                <a:solidFill>
                  <a:schemeClr val="accent2">
                    <a:lumMod val="75000"/>
                  </a:schemeClr>
                </a:solidFill>
                <a:latin typeface="Bradley Hand ITC" pitchFamily="66" charset="0"/>
              </a:rPr>
              <a:t>Chapter Main Point</a:t>
            </a:r>
          </a:p>
          <a:p>
            <a:pPr marL="457200" indent="-457200">
              <a:buAutoNum type="arabicPeriod"/>
            </a:pPr>
            <a:r>
              <a:rPr lang="en-IE" sz="2800" b="1" dirty="0" smtClean="0">
                <a:solidFill>
                  <a:schemeClr val="accent2">
                    <a:lumMod val="75000"/>
                  </a:schemeClr>
                </a:solidFill>
                <a:latin typeface="Bradley Hand ITC" pitchFamily="66" charset="0"/>
              </a:rPr>
              <a:t>Chapter Main Point</a:t>
            </a:r>
          </a:p>
          <a:p>
            <a:pPr marL="457200" indent="-457200">
              <a:buAutoNum type="arabicPeriod"/>
            </a:pPr>
            <a:r>
              <a:rPr lang="en-IE" sz="2800" b="1" dirty="0" smtClean="0">
                <a:solidFill>
                  <a:schemeClr val="accent2">
                    <a:lumMod val="75000"/>
                  </a:schemeClr>
                </a:solidFill>
                <a:latin typeface="Bradley Hand ITC" pitchFamily="66" charset="0"/>
              </a:rPr>
              <a:t>Chapter Main Point</a:t>
            </a:r>
          </a:p>
          <a:p>
            <a:pPr marL="457200" indent="-457200">
              <a:buAutoNum type="arabicPeriod"/>
            </a:pPr>
            <a:r>
              <a:rPr lang="en-IE" sz="2800" b="1" dirty="0" smtClean="0">
                <a:solidFill>
                  <a:schemeClr val="accent2">
                    <a:lumMod val="75000"/>
                  </a:schemeClr>
                </a:solidFill>
                <a:latin typeface="Bradley Hand ITC" pitchFamily="66" charset="0"/>
              </a:rPr>
              <a:t>Chapter Main Point</a:t>
            </a:r>
          </a:p>
          <a:p>
            <a:pPr marL="457200" indent="-457200">
              <a:buAutoNum type="arabicPeriod"/>
            </a:pPr>
            <a:r>
              <a:rPr lang="en-IE" sz="2800" b="1" dirty="0" smtClean="0">
                <a:solidFill>
                  <a:schemeClr val="accent2">
                    <a:lumMod val="75000"/>
                  </a:schemeClr>
                </a:solidFill>
                <a:latin typeface="Bradley Hand ITC" pitchFamily="66" charset="0"/>
              </a:rPr>
              <a:t>Chapter Main Point</a:t>
            </a:r>
          </a:p>
          <a:p>
            <a:pPr marL="457200" indent="-457200">
              <a:buAutoNum type="arabicPeriod"/>
            </a:pPr>
            <a:endParaRPr lang="en-IE" sz="2800" b="1" dirty="0">
              <a:solidFill>
                <a:schemeClr val="accent2">
                  <a:lumMod val="75000"/>
                </a:schemeClr>
              </a:solidFill>
              <a:latin typeface="Bradley Hand ITC" pitchFamily="66" charset="0"/>
            </a:endParaRPr>
          </a:p>
        </p:txBody>
      </p:sp>
      <p:sp>
        <p:nvSpPr>
          <p:cNvPr id="10" name="TextBox 9"/>
          <p:cNvSpPr txBox="1"/>
          <p:nvPr/>
        </p:nvSpPr>
        <p:spPr>
          <a:xfrm>
            <a:off x="214282" y="1214422"/>
            <a:ext cx="2857520" cy="3539430"/>
          </a:xfrm>
          <a:prstGeom prst="rect">
            <a:avLst/>
          </a:prstGeom>
          <a:noFill/>
        </p:spPr>
        <p:txBody>
          <a:bodyPr wrap="square" rtlCol="0">
            <a:spAutoFit/>
          </a:bodyPr>
          <a:lstStyle/>
          <a:p>
            <a:r>
              <a:rPr lang="en-IE" sz="2800" b="1" dirty="0" smtClean="0">
                <a:solidFill>
                  <a:schemeClr val="bg1"/>
                </a:solidFill>
                <a:latin typeface="Segoe Script" pitchFamily="34" charset="0"/>
              </a:rPr>
              <a:t>Each Subject gets its own Overview card which outlines the main chapters to be studied.</a:t>
            </a:r>
            <a:endParaRPr lang="en-IE" sz="2800" b="1" dirty="0">
              <a:solidFill>
                <a:schemeClr val="bg1"/>
              </a:solidFill>
              <a:latin typeface="Segoe Scrip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2000" fill="hold"/>
                                        <p:tgtEl>
                                          <p:spTgt spid="1026"/>
                                        </p:tgtEl>
                                        <p:attrNameLst>
                                          <p:attrName>ppt_w</p:attrName>
                                        </p:attrNameLst>
                                      </p:cBhvr>
                                      <p:tavLst>
                                        <p:tav tm="0">
                                          <p:val>
                                            <p:fltVal val="0"/>
                                          </p:val>
                                        </p:tav>
                                        <p:tav tm="100000">
                                          <p:val>
                                            <p:strVal val="#ppt_w"/>
                                          </p:val>
                                        </p:tav>
                                      </p:tavLst>
                                    </p:anim>
                                    <p:anim calcmode="lin" valueType="num">
                                      <p:cBhvr>
                                        <p:cTn id="8" dur="2000" fill="hold"/>
                                        <p:tgtEl>
                                          <p:spTgt spid="1026"/>
                                        </p:tgtEl>
                                        <p:attrNameLst>
                                          <p:attrName>ppt_h</p:attrName>
                                        </p:attrNameLst>
                                      </p:cBhvr>
                                      <p:tavLst>
                                        <p:tav tm="0">
                                          <p:val>
                                            <p:fltVal val="0"/>
                                          </p:val>
                                        </p:tav>
                                        <p:tav tm="100000">
                                          <p:val>
                                            <p:strVal val="#ppt_h"/>
                                          </p:val>
                                        </p:tav>
                                      </p:tavLst>
                                    </p:anim>
                                    <p:animEffect transition="in" filter="fade">
                                      <p:cBhvr>
                                        <p:cTn id="9" dur="2000"/>
                                        <p:tgtEl>
                                          <p:spTgt spid="102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20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20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27" presetClass="entr" presetSubtype="0" fill="hold" grpId="0" nodeType="clickEffect">
                                  <p:stCondLst>
                                    <p:cond delay="0"/>
                                  </p:stCondLst>
                                  <p:iterate type="lt">
                                    <p:tmPct val="50000"/>
                                  </p:iterate>
                                  <p:childTnLst>
                                    <p:set>
                                      <p:cBhvr>
                                        <p:cTn id="33" dur="1" fill="hold">
                                          <p:stCondLst>
                                            <p:cond delay="0"/>
                                          </p:stCondLst>
                                        </p:cTn>
                                        <p:tgtEl>
                                          <p:spTgt spid="9"/>
                                        </p:tgtEl>
                                        <p:attrNameLst>
                                          <p:attrName>style.visibility</p:attrName>
                                        </p:attrNameLst>
                                      </p:cBhvr>
                                      <p:to>
                                        <p:strVal val="visible"/>
                                      </p:to>
                                    </p:set>
                                    <p:anim calcmode="discrete" valueType="clr">
                                      <p:cBhvr override="childStyle">
                                        <p:cTn id="34"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9"/>
                                        </p:tgtEl>
                                        <p:attrNameLst>
                                          <p:attrName>fillcolor</p:attrName>
                                        </p:attrNameLst>
                                      </p:cBhvr>
                                      <p:tavLst>
                                        <p:tav tm="0">
                                          <p:val>
                                            <p:clrVal>
                                              <a:schemeClr val="accent2"/>
                                            </p:clrVal>
                                          </p:val>
                                        </p:tav>
                                        <p:tav tm="50000">
                                          <p:val>
                                            <p:clrVal>
                                              <a:schemeClr val="hlink"/>
                                            </p:clrVal>
                                          </p:val>
                                        </p:tav>
                                      </p:tavLst>
                                    </p:anim>
                                    <p:set>
                                      <p:cBhvr>
                                        <p:cTn id="36" dur="80"/>
                                        <p:tgtEl>
                                          <p:spTgt spid="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PB\Pictures\Microsoft Clip Organizer\j0439381.jpg"/>
          <p:cNvPicPr>
            <a:picLocks noChangeAspect="1" noChangeArrowheads="1"/>
          </p:cNvPicPr>
          <p:nvPr/>
        </p:nvPicPr>
        <p:blipFill>
          <a:blip r:embed="rId2" cstate="print"/>
          <a:stretch>
            <a:fillRect/>
          </a:stretch>
        </p:blipFill>
        <p:spPr bwMode="auto">
          <a:xfrm>
            <a:off x="-2" y="0"/>
            <a:ext cx="9144002" cy="6858000"/>
          </a:xfrm>
          <a:prstGeom prst="rect">
            <a:avLst/>
          </a:prstGeom>
          <a:noFill/>
          <a:ln>
            <a:noFill/>
          </a:ln>
        </p:spPr>
      </p:pic>
      <p:sp>
        <p:nvSpPr>
          <p:cNvPr id="3" name="Rectangle 2"/>
          <p:cNvSpPr/>
          <p:nvPr/>
        </p:nvSpPr>
        <p:spPr>
          <a:xfrm>
            <a:off x="0" y="214290"/>
            <a:ext cx="4277133" cy="769441"/>
          </a:xfrm>
          <a:prstGeom prst="rect">
            <a:avLst/>
          </a:prstGeom>
          <a:noFill/>
        </p:spPr>
        <p:txBody>
          <a:bodyPr wrap="none" lIns="91440" tIns="45720" rIns="91440" bIns="45720">
            <a:spAutoFit/>
          </a:bodyPr>
          <a:lstStyle/>
          <a:p>
            <a:pPr algn="ctr"/>
            <a:r>
              <a:rPr lang="en-US" sz="4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Why Study…?</a:t>
            </a:r>
            <a:endParaRPr lang="en-US" sz="4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
        <p:nvSpPr>
          <p:cNvPr id="4" name="Rectangle 3"/>
          <p:cNvSpPr/>
          <p:nvPr/>
        </p:nvSpPr>
        <p:spPr>
          <a:xfrm>
            <a:off x="428596" y="1071546"/>
            <a:ext cx="8501122" cy="5016758"/>
          </a:xfrm>
          <a:prstGeom prst="rect">
            <a:avLst/>
          </a:prstGeom>
          <a:noFill/>
        </p:spPr>
        <p:txBody>
          <a:bodyPr wrap="square" lIns="91440" tIns="45720" rIns="91440" bIns="45720">
            <a:spAutoFit/>
          </a:bodyPr>
          <a:lstStyle/>
          <a:p>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sym typeface="Wingdings"/>
              </a:rPr>
              <a:t>	</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To help </a:t>
            </a:r>
            <a:r>
              <a:rPr lang="en-US" sz="2800" b="1"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YOU</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achieve </a:t>
            </a:r>
            <a:r>
              <a:rPr lang="en-US" sz="2800" b="1"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YOUR</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a:t>
            </a:r>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best in 	the exams…</a:t>
            </a:r>
          </a:p>
          <a:p>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To help you identify the key points of 	a section/chapter that you need to</a:t>
            </a:r>
          </a:p>
          <a:p>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remember.</a:t>
            </a:r>
          </a:p>
          <a:p>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To help you to organise this info in a </a:t>
            </a:r>
          </a:p>
          <a:p>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way that best helps you remember it.</a:t>
            </a:r>
          </a:p>
          <a:p>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	To help you to be more </a:t>
            </a:r>
          </a:p>
          <a:p>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prepared coming up to</a:t>
            </a:r>
          </a:p>
          <a:p>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exam time.</a:t>
            </a:r>
          </a:p>
          <a:p>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a:t>
            </a: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sym typeface="Wingdings"/>
              </a:rPr>
              <a:t>		</a:t>
            </a:r>
            <a:endParaRPr lang="en-US" sz="4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20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2000"/>
                                        <p:tgtEl>
                                          <p:spTgt spid="4">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fade">
                                      <p:cBhvr>
                                        <p:cTn id="28" dur="2000"/>
                                        <p:tgtEl>
                                          <p:spTgt spid="4">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fade">
                                      <p:cBhvr>
                                        <p:cTn id="31" dur="2000"/>
                                        <p:tgtEl>
                                          <p:spTgt spid="4">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Effect transition="in" filter="fade">
                                      <p:cBhvr>
                                        <p:cTn id="34"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B\Pictures\Microsoft Clip Organizer\j0439381.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5" name="Rectangle 4"/>
          <p:cNvSpPr/>
          <p:nvPr/>
        </p:nvSpPr>
        <p:spPr>
          <a:xfrm>
            <a:off x="0" y="214290"/>
            <a:ext cx="8576387" cy="769441"/>
          </a:xfrm>
          <a:prstGeom prst="rect">
            <a:avLst/>
          </a:prstGeom>
          <a:noFill/>
        </p:spPr>
        <p:txBody>
          <a:bodyPr wrap="none" lIns="91440" tIns="45720" rIns="91440" bIns="45720">
            <a:spAutoFit/>
          </a:bodyPr>
          <a:lstStyle/>
          <a:p>
            <a:pPr algn="ctr"/>
            <a:r>
              <a:rPr lang="en-US" sz="4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Index Cards/Foolscap Notes</a:t>
            </a:r>
            <a:r>
              <a:rPr lang="en-US" sz="4400" b="1"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a:t>
            </a:r>
            <a:endParaRPr lang="en-US" sz="4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pic>
        <p:nvPicPr>
          <p:cNvPr id="1026" name="Picture 2" descr="http://farm1.static.flickr.com/55/147874576_8a453079f3.jpg"/>
          <p:cNvPicPr>
            <a:picLocks noChangeAspect="1" noChangeArrowheads="1"/>
          </p:cNvPicPr>
          <p:nvPr/>
        </p:nvPicPr>
        <p:blipFill>
          <a:blip r:embed="rId3" cstate="print"/>
          <a:srcRect/>
          <a:stretch>
            <a:fillRect/>
          </a:stretch>
        </p:blipFill>
        <p:spPr bwMode="auto">
          <a:xfrm>
            <a:off x="3214678" y="1428736"/>
            <a:ext cx="5715007" cy="3429004"/>
          </a:xfrm>
          <a:prstGeom prst="rect">
            <a:avLst/>
          </a:prstGeom>
          <a:noFill/>
        </p:spPr>
      </p:pic>
      <p:sp>
        <p:nvSpPr>
          <p:cNvPr id="6" name="TextBox 5"/>
          <p:cNvSpPr txBox="1"/>
          <p:nvPr/>
        </p:nvSpPr>
        <p:spPr>
          <a:xfrm>
            <a:off x="3357554" y="1428736"/>
            <a:ext cx="1357322" cy="523220"/>
          </a:xfrm>
          <a:prstGeom prst="rect">
            <a:avLst/>
          </a:prstGeom>
          <a:noFill/>
        </p:spPr>
        <p:txBody>
          <a:bodyPr wrap="square" rtlCol="0">
            <a:spAutoFit/>
          </a:bodyPr>
          <a:lstStyle/>
          <a:p>
            <a:r>
              <a:rPr lang="en-IE" sz="2800" b="1" dirty="0" smtClean="0">
                <a:solidFill>
                  <a:srgbClr val="FF0000"/>
                </a:solidFill>
                <a:latin typeface="Bradley Hand ITC" pitchFamily="66" charset="0"/>
              </a:rPr>
              <a:t>Subject</a:t>
            </a:r>
            <a:endParaRPr lang="en-IE" sz="2800" b="1" dirty="0">
              <a:solidFill>
                <a:srgbClr val="FF0000"/>
              </a:solidFill>
              <a:latin typeface="Bradley Hand ITC" pitchFamily="66" charset="0"/>
            </a:endParaRPr>
          </a:p>
        </p:txBody>
      </p:sp>
      <p:sp>
        <p:nvSpPr>
          <p:cNvPr id="7" name="TextBox 6"/>
          <p:cNvSpPr txBox="1"/>
          <p:nvPr/>
        </p:nvSpPr>
        <p:spPr>
          <a:xfrm>
            <a:off x="5357818" y="1428736"/>
            <a:ext cx="1071570" cy="523220"/>
          </a:xfrm>
          <a:prstGeom prst="rect">
            <a:avLst/>
          </a:prstGeom>
          <a:noFill/>
        </p:spPr>
        <p:txBody>
          <a:bodyPr wrap="square" rtlCol="0">
            <a:spAutoFit/>
          </a:bodyPr>
          <a:lstStyle/>
          <a:p>
            <a:r>
              <a:rPr lang="en-IE" sz="2800" b="1" dirty="0" smtClean="0">
                <a:solidFill>
                  <a:schemeClr val="tx2">
                    <a:lumMod val="60000"/>
                    <a:lumOff val="40000"/>
                  </a:schemeClr>
                </a:solidFill>
                <a:latin typeface="Bradley Hand ITC" pitchFamily="66" charset="0"/>
              </a:rPr>
              <a:t>Topic</a:t>
            </a:r>
            <a:endParaRPr lang="en-IE" sz="2800" b="1" dirty="0">
              <a:solidFill>
                <a:schemeClr val="tx2">
                  <a:lumMod val="60000"/>
                  <a:lumOff val="40000"/>
                </a:schemeClr>
              </a:solidFill>
              <a:latin typeface="Bradley Hand ITC" pitchFamily="66" charset="0"/>
            </a:endParaRPr>
          </a:p>
        </p:txBody>
      </p:sp>
      <p:sp>
        <p:nvSpPr>
          <p:cNvPr id="8" name="TextBox 7"/>
          <p:cNvSpPr txBox="1"/>
          <p:nvPr/>
        </p:nvSpPr>
        <p:spPr>
          <a:xfrm>
            <a:off x="7429520" y="1500174"/>
            <a:ext cx="1357322" cy="461665"/>
          </a:xfrm>
          <a:prstGeom prst="rect">
            <a:avLst/>
          </a:prstGeom>
          <a:noFill/>
        </p:spPr>
        <p:txBody>
          <a:bodyPr wrap="square" rtlCol="0">
            <a:spAutoFit/>
          </a:bodyPr>
          <a:lstStyle/>
          <a:p>
            <a:r>
              <a:rPr lang="en-IE" sz="2400" b="1" dirty="0" smtClean="0">
                <a:solidFill>
                  <a:srgbClr val="00B050"/>
                </a:solidFill>
                <a:latin typeface="Bradley Hand ITC" pitchFamily="66" charset="0"/>
              </a:rPr>
              <a:t>Card no.</a:t>
            </a:r>
            <a:endParaRPr lang="en-IE" sz="2400" b="1" dirty="0">
              <a:solidFill>
                <a:srgbClr val="00B050"/>
              </a:solidFill>
              <a:latin typeface="Bradley Hand ITC" pitchFamily="66" charset="0"/>
            </a:endParaRPr>
          </a:p>
        </p:txBody>
      </p:sp>
      <p:sp>
        <p:nvSpPr>
          <p:cNvPr id="10" name="TextBox 9"/>
          <p:cNvSpPr txBox="1"/>
          <p:nvPr/>
        </p:nvSpPr>
        <p:spPr>
          <a:xfrm>
            <a:off x="3428992" y="2071678"/>
            <a:ext cx="5286412" cy="2246769"/>
          </a:xfrm>
          <a:prstGeom prst="rect">
            <a:avLst/>
          </a:prstGeom>
          <a:noFill/>
        </p:spPr>
        <p:txBody>
          <a:bodyPr wrap="square" rtlCol="0">
            <a:spAutoFit/>
          </a:bodyPr>
          <a:lstStyle/>
          <a:p>
            <a:pPr marL="514350" indent="-514350">
              <a:buAutoNum type="arabicPeriod"/>
            </a:pPr>
            <a:r>
              <a:rPr lang="en-IE" sz="2800" b="1" dirty="0" smtClean="0">
                <a:solidFill>
                  <a:schemeClr val="accent2">
                    <a:lumMod val="75000"/>
                  </a:schemeClr>
                </a:solidFill>
                <a:latin typeface="Bradley Hand ITC" pitchFamily="66" charset="0"/>
              </a:rPr>
              <a:t>Chapter Main Point</a:t>
            </a:r>
          </a:p>
          <a:p>
            <a:pPr marL="514350" indent="-514350"/>
            <a:r>
              <a:rPr lang="en-IE" sz="2800" b="1" dirty="0" smtClean="0">
                <a:solidFill>
                  <a:schemeClr val="accent2">
                    <a:lumMod val="75000"/>
                  </a:schemeClr>
                </a:solidFill>
                <a:latin typeface="Bradley Hand ITC" pitchFamily="66" charset="0"/>
              </a:rPr>
              <a:t>	</a:t>
            </a:r>
            <a:r>
              <a:rPr lang="en-IE" sz="2800" b="1" dirty="0" smtClean="0">
                <a:solidFill>
                  <a:srgbClr val="FFC000"/>
                </a:solidFill>
                <a:latin typeface="Bradley Hand ITC" pitchFamily="66" charset="0"/>
              </a:rPr>
              <a:t>A. Introduction/Background</a:t>
            </a:r>
          </a:p>
          <a:p>
            <a:pPr marL="514350" indent="-514350"/>
            <a:r>
              <a:rPr lang="en-IE" sz="2800" b="1" dirty="0" smtClean="0">
                <a:solidFill>
                  <a:srgbClr val="FFC000"/>
                </a:solidFill>
                <a:latin typeface="Bradley Hand ITC" pitchFamily="66" charset="0"/>
              </a:rPr>
              <a:t>	B. Themes/Ideas</a:t>
            </a:r>
          </a:p>
          <a:p>
            <a:pPr marL="514350" indent="-514350"/>
            <a:r>
              <a:rPr lang="en-IE" sz="2800" b="1" dirty="0" smtClean="0">
                <a:solidFill>
                  <a:srgbClr val="FFC000"/>
                </a:solidFill>
                <a:latin typeface="Bradley Hand ITC" pitchFamily="66" charset="0"/>
              </a:rPr>
              <a:t>	C. Explanations</a:t>
            </a:r>
          </a:p>
          <a:p>
            <a:pPr marL="514350" indent="-514350"/>
            <a:r>
              <a:rPr lang="en-IE" sz="2800" b="1" dirty="0" smtClean="0">
                <a:solidFill>
                  <a:srgbClr val="FFC000"/>
                </a:solidFill>
                <a:latin typeface="Bradley Hand ITC" pitchFamily="66" charset="0"/>
              </a:rPr>
              <a:t>	D. Quotations/Examples</a:t>
            </a:r>
            <a:endParaRPr lang="en-IE" sz="2800" b="1" dirty="0">
              <a:solidFill>
                <a:schemeClr val="accent2">
                  <a:lumMod val="75000"/>
                </a:schemeClr>
              </a:solidFill>
              <a:latin typeface="Bradley Hand ITC" pitchFamily="66" charset="0"/>
            </a:endParaRPr>
          </a:p>
        </p:txBody>
      </p:sp>
      <p:sp>
        <p:nvSpPr>
          <p:cNvPr id="11" name="TextBox 10"/>
          <p:cNvSpPr txBox="1"/>
          <p:nvPr/>
        </p:nvSpPr>
        <p:spPr>
          <a:xfrm>
            <a:off x="214282" y="1214422"/>
            <a:ext cx="2857520" cy="3970318"/>
          </a:xfrm>
          <a:prstGeom prst="rect">
            <a:avLst/>
          </a:prstGeom>
          <a:noFill/>
        </p:spPr>
        <p:txBody>
          <a:bodyPr wrap="square" rtlCol="0">
            <a:spAutoFit/>
          </a:bodyPr>
          <a:lstStyle/>
          <a:p>
            <a:r>
              <a:rPr lang="en-IE" sz="2800" b="1" dirty="0" smtClean="0">
                <a:solidFill>
                  <a:schemeClr val="bg1"/>
                </a:solidFill>
                <a:latin typeface="Segoe Script" pitchFamily="34" charset="0"/>
              </a:rPr>
              <a:t>Then break each chapter down into relevant sections. Tick off the sections as you study them.</a:t>
            </a:r>
            <a:endParaRPr lang="en-IE" sz="2800" b="1" dirty="0">
              <a:solidFill>
                <a:schemeClr val="bg1"/>
              </a:solidFill>
              <a:latin typeface="Segoe Script" pitchFamily="34" charset="0"/>
            </a:endParaRPr>
          </a:p>
        </p:txBody>
      </p:sp>
      <p:sp>
        <p:nvSpPr>
          <p:cNvPr id="12" name="TextBox 11"/>
          <p:cNvSpPr txBox="1"/>
          <p:nvPr/>
        </p:nvSpPr>
        <p:spPr>
          <a:xfrm>
            <a:off x="8286776" y="2357430"/>
            <a:ext cx="714380" cy="830997"/>
          </a:xfrm>
          <a:prstGeom prst="rect">
            <a:avLst/>
          </a:prstGeom>
          <a:noFill/>
        </p:spPr>
        <p:txBody>
          <a:bodyPr wrap="square" rtlCol="0">
            <a:spAutoFit/>
          </a:bodyPr>
          <a:lstStyle/>
          <a:p>
            <a:r>
              <a:rPr lang="en-IE" sz="4800" dirty="0" smtClean="0">
                <a:solidFill>
                  <a:srgbClr val="FF0000"/>
                </a:solidFill>
                <a:sym typeface="Wingdings"/>
              </a:rPr>
              <a:t></a:t>
            </a:r>
          </a:p>
        </p:txBody>
      </p:sp>
      <p:sp>
        <p:nvSpPr>
          <p:cNvPr id="13" name="TextBox 12"/>
          <p:cNvSpPr txBox="1"/>
          <p:nvPr/>
        </p:nvSpPr>
        <p:spPr>
          <a:xfrm>
            <a:off x="6572264" y="2714620"/>
            <a:ext cx="714380" cy="830997"/>
          </a:xfrm>
          <a:prstGeom prst="rect">
            <a:avLst/>
          </a:prstGeom>
          <a:noFill/>
        </p:spPr>
        <p:txBody>
          <a:bodyPr wrap="square" rtlCol="0">
            <a:spAutoFit/>
          </a:bodyPr>
          <a:lstStyle/>
          <a:p>
            <a:r>
              <a:rPr lang="en-IE" sz="4800" dirty="0" smtClean="0">
                <a:solidFill>
                  <a:srgbClr val="FF0000"/>
                </a:solidFill>
                <a:sym typeface="Wingdings"/>
              </a:rPr>
              <a:t></a:t>
            </a:r>
          </a:p>
        </p:txBody>
      </p:sp>
      <p:sp>
        <p:nvSpPr>
          <p:cNvPr id="14" name="TextBox 13"/>
          <p:cNvSpPr txBox="1"/>
          <p:nvPr/>
        </p:nvSpPr>
        <p:spPr>
          <a:xfrm>
            <a:off x="6429388" y="3214686"/>
            <a:ext cx="714380" cy="830997"/>
          </a:xfrm>
          <a:prstGeom prst="rect">
            <a:avLst/>
          </a:prstGeom>
          <a:noFill/>
        </p:spPr>
        <p:txBody>
          <a:bodyPr wrap="square" rtlCol="0">
            <a:spAutoFit/>
          </a:bodyPr>
          <a:lstStyle/>
          <a:p>
            <a:r>
              <a:rPr lang="en-IE" sz="4800" dirty="0" smtClean="0">
                <a:solidFill>
                  <a:srgbClr val="FF0000"/>
                </a:solidFill>
                <a:sym typeface="Wingding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10"/>
                                        </p:tgtEl>
                                        <p:attrNameLst>
                                          <p:attrName>style.visibility</p:attrName>
                                        </p:attrNameLst>
                                      </p:cBhvr>
                                      <p:to>
                                        <p:strVal val="visible"/>
                                      </p:to>
                                    </p:set>
                                    <p:anim calcmode="discrete" valueType="clr">
                                      <p:cBhvr override="childStyle">
                                        <p:cTn id="12"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10"/>
                                        </p:tgtEl>
                                        <p:attrNameLst>
                                          <p:attrName>fillcolor</p:attrName>
                                        </p:attrNameLst>
                                      </p:cBhvr>
                                      <p:tavLst>
                                        <p:tav tm="0">
                                          <p:val>
                                            <p:clrVal>
                                              <a:schemeClr val="accent2"/>
                                            </p:clrVal>
                                          </p:val>
                                        </p:tav>
                                        <p:tav tm="50000">
                                          <p:val>
                                            <p:clrVal>
                                              <a:schemeClr val="hlink"/>
                                            </p:clrVal>
                                          </p:val>
                                        </p:tav>
                                      </p:tavLst>
                                    </p:anim>
                                    <p:set>
                                      <p:cBhvr>
                                        <p:cTn id="14" dur="80"/>
                                        <p:tgtEl>
                                          <p:spTgt spid="10"/>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1000"/>
                                        <p:tgtEl>
                                          <p:spTgt spid="13"/>
                                        </p:tgtEl>
                                      </p:cBhvr>
                                    </p:animEffect>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B\Pictures\Microsoft Clip Organizer\j0439381.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5" name="Rectangle 4"/>
          <p:cNvSpPr/>
          <p:nvPr/>
        </p:nvSpPr>
        <p:spPr>
          <a:xfrm>
            <a:off x="0" y="214290"/>
            <a:ext cx="8576387" cy="769441"/>
          </a:xfrm>
          <a:prstGeom prst="rect">
            <a:avLst/>
          </a:prstGeom>
          <a:noFill/>
        </p:spPr>
        <p:txBody>
          <a:bodyPr wrap="none" lIns="91440" tIns="45720" rIns="91440" bIns="45720">
            <a:spAutoFit/>
          </a:bodyPr>
          <a:lstStyle/>
          <a:p>
            <a:pPr algn="ctr"/>
            <a:r>
              <a:rPr lang="en-US" sz="4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Index Cards/Foolscap Notes</a:t>
            </a:r>
            <a:r>
              <a:rPr lang="en-US" sz="4400" b="1"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a:t>
            </a:r>
            <a:endParaRPr lang="en-US" sz="4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pic>
        <p:nvPicPr>
          <p:cNvPr id="1026" name="Picture 2" descr="http://farm1.static.flickr.com/55/147874576_8a453079f3.jpg"/>
          <p:cNvPicPr>
            <a:picLocks noChangeAspect="1" noChangeArrowheads="1"/>
          </p:cNvPicPr>
          <p:nvPr/>
        </p:nvPicPr>
        <p:blipFill>
          <a:blip r:embed="rId3" cstate="print"/>
          <a:srcRect/>
          <a:stretch>
            <a:fillRect/>
          </a:stretch>
        </p:blipFill>
        <p:spPr bwMode="auto">
          <a:xfrm>
            <a:off x="3214678" y="1428736"/>
            <a:ext cx="5715007" cy="3429004"/>
          </a:xfrm>
          <a:prstGeom prst="rect">
            <a:avLst/>
          </a:prstGeom>
          <a:noFill/>
        </p:spPr>
      </p:pic>
      <p:sp>
        <p:nvSpPr>
          <p:cNvPr id="6" name="TextBox 5"/>
          <p:cNvSpPr txBox="1"/>
          <p:nvPr/>
        </p:nvSpPr>
        <p:spPr>
          <a:xfrm>
            <a:off x="3357554" y="1428736"/>
            <a:ext cx="1357322" cy="523220"/>
          </a:xfrm>
          <a:prstGeom prst="rect">
            <a:avLst/>
          </a:prstGeom>
          <a:noFill/>
        </p:spPr>
        <p:txBody>
          <a:bodyPr wrap="square" rtlCol="0">
            <a:spAutoFit/>
          </a:bodyPr>
          <a:lstStyle/>
          <a:p>
            <a:r>
              <a:rPr lang="en-IE" sz="2800" b="1" dirty="0" smtClean="0">
                <a:solidFill>
                  <a:srgbClr val="FF0000"/>
                </a:solidFill>
                <a:latin typeface="Bradley Hand ITC" pitchFamily="66" charset="0"/>
              </a:rPr>
              <a:t>Subject</a:t>
            </a:r>
            <a:endParaRPr lang="en-IE" sz="2800" b="1" dirty="0">
              <a:solidFill>
                <a:srgbClr val="FF0000"/>
              </a:solidFill>
              <a:latin typeface="Bradley Hand ITC" pitchFamily="66" charset="0"/>
            </a:endParaRPr>
          </a:p>
        </p:txBody>
      </p:sp>
      <p:sp>
        <p:nvSpPr>
          <p:cNvPr id="7" name="TextBox 6"/>
          <p:cNvSpPr txBox="1"/>
          <p:nvPr/>
        </p:nvSpPr>
        <p:spPr>
          <a:xfrm>
            <a:off x="5357818" y="1428736"/>
            <a:ext cx="1071570" cy="523220"/>
          </a:xfrm>
          <a:prstGeom prst="rect">
            <a:avLst/>
          </a:prstGeom>
          <a:noFill/>
        </p:spPr>
        <p:txBody>
          <a:bodyPr wrap="square" rtlCol="0">
            <a:spAutoFit/>
          </a:bodyPr>
          <a:lstStyle/>
          <a:p>
            <a:r>
              <a:rPr lang="en-IE" sz="2800" b="1" dirty="0" smtClean="0">
                <a:solidFill>
                  <a:schemeClr val="tx2">
                    <a:lumMod val="60000"/>
                    <a:lumOff val="40000"/>
                  </a:schemeClr>
                </a:solidFill>
                <a:latin typeface="Bradley Hand ITC" pitchFamily="66" charset="0"/>
              </a:rPr>
              <a:t>Topic</a:t>
            </a:r>
            <a:endParaRPr lang="en-IE" sz="2800" b="1" dirty="0">
              <a:solidFill>
                <a:schemeClr val="tx2">
                  <a:lumMod val="60000"/>
                  <a:lumOff val="40000"/>
                </a:schemeClr>
              </a:solidFill>
              <a:latin typeface="Bradley Hand ITC" pitchFamily="66" charset="0"/>
            </a:endParaRPr>
          </a:p>
        </p:txBody>
      </p:sp>
      <p:sp>
        <p:nvSpPr>
          <p:cNvPr id="8" name="TextBox 7"/>
          <p:cNvSpPr txBox="1"/>
          <p:nvPr/>
        </p:nvSpPr>
        <p:spPr>
          <a:xfrm>
            <a:off x="7429520" y="1500174"/>
            <a:ext cx="1357322" cy="461665"/>
          </a:xfrm>
          <a:prstGeom prst="rect">
            <a:avLst/>
          </a:prstGeom>
          <a:noFill/>
        </p:spPr>
        <p:txBody>
          <a:bodyPr wrap="square" rtlCol="0">
            <a:spAutoFit/>
          </a:bodyPr>
          <a:lstStyle/>
          <a:p>
            <a:r>
              <a:rPr lang="en-IE" sz="2400" b="1" dirty="0" smtClean="0">
                <a:solidFill>
                  <a:srgbClr val="00B050"/>
                </a:solidFill>
                <a:latin typeface="Bradley Hand ITC" pitchFamily="66" charset="0"/>
              </a:rPr>
              <a:t>Card no.</a:t>
            </a:r>
            <a:endParaRPr lang="en-IE" sz="2400" b="1" dirty="0">
              <a:solidFill>
                <a:srgbClr val="00B050"/>
              </a:solidFill>
              <a:latin typeface="Bradley Hand ITC" pitchFamily="66" charset="0"/>
            </a:endParaRPr>
          </a:p>
        </p:txBody>
      </p:sp>
      <p:sp>
        <p:nvSpPr>
          <p:cNvPr id="9" name="TextBox 8"/>
          <p:cNvSpPr txBox="1"/>
          <p:nvPr/>
        </p:nvSpPr>
        <p:spPr>
          <a:xfrm>
            <a:off x="3357554" y="2071678"/>
            <a:ext cx="5357850" cy="2677656"/>
          </a:xfrm>
          <a:prstGeom prst="rect">
            <a:avLst/>
          </a:prstGeom>
          <a:noFill/>
        </p:spPr>
        <p:txBody>
          <a:bodyPr wrap="square" rtlCol="0">
            <a:spAutoFit/>
          </a:bodyPr>
          <a:lstStyle/>
          <a:p>
            <a:pPr marL="457200" indent="-457200">
              <a:buAutoNum type="arabicPeriod"/>
            </a:pPr>
            <a:r>
              <a:rPr lang="en-IE" sz="2800" b="1" dirty="0" smtClean="0">
                <a:solidFill>
                  <a:schemeClr val="accent2">
                    <a:lumMod val="75000"/>
                  </a:schemeClr>
                </a:solidFill>
                <a:latin typeface="Bradley Hand ITC" pitchFamily="66" charset="0"/>
              </a:rPr>
              <a:t>Chapter Main Point</a:t>
            </a:r>
          </a:p>
          <a:p>
            <a:pPr marL="457200" indent="-457200">
              <a:buAutoNum type="arabicPeriod"/>
            </a:pPr>
            <a:r>
              <a:rPr lang="en-IE" sz="2800" b="1" dirty="0" smtClean="0">
                <a:solidFill>
                  <a:schemeClr val="accent2">
                    <a:lumMod val="75000"/>
                  </a:schemeClr>
                </a:solidFill>
                <a:latin typeface="Bradley Hand ITC" pitchFamily="66" charset="0"/>
              </a:rPr>
              <a:t>Chapter Main Point</a:t>
            </a:r>
          </a:p>
          <a:p>
            <a:pPr marL="457200" indent="-457200">
              <a:buAutoNum type="arabicPeriod"/>
            </a:pPr>
            <a:r>
              <a:rPr lang="en-IE" sz="2800" b="1" dirty="0" smtClean="0">
                <a:solidFill>
                  <a:schemeClr val="accent2">
                    <a:lumMod val="75000"/>
                  </a:schemeClr>
                </a:solidFill>
                <a:latin typeface="Bradley Hand ITC" pitchFamily="66" charset="0"/>
              </a:rPr>
              <a:t>Chapter Main Point</a:t>
            </a:r>
          </a:p>
          <a:p>
            <a:pPr marL="457200" indent="-457200">
              <a:buAutoNum type="arabicPeriod"/>
            </a:pPr>
            <a:r>
              <a:rPr lang="en-IE" sz="2800" b="1" dirty="0" smtClean="0">
                <a:solidFill>
                  <a:schemeClr val="accent2">
                    <a:lumMod val="75000"/>
                  </a:schemeClr>
                </a:solidFill>
                <a:latin typeface="Bradley Hand ITC" pitchFamily="66" charset="0"/>
              </a:rPr>
              <a:t>Chapter Main Point</a:t>
            </a:r>
          </a:p>
          <a:p>
            <a:pPr marL="457200" indent="-457200">
              <a:buAutoNum type="arabicPeriod"/>
            </a:pPr>
            <a:r>
              <a:rPr lang="en-IE" sz="2800" b="1" dirty="0" smtClean="0">
                <a:solidFill>
                  <a:schemeClr val="accent2">
                    <a:lumMod val="75000"/>
                  </a:schemeClr>
                </a:solidFill>
                <a:latin typeface="Bradley Hand ITC" pitchFamily="66" charset="0"/>
              </a:rPr>
              <a:t>Chapter Main Point</a:t>
            </a:r>
          </a:p>
          <a:p>
            <a:pPr marL="457200" indent="-457200">
              <a:buAutoNum type="arabicPeriod"/>
            </a:pPr>
            <a:endParaRPr lang="en-IE" sz="2800" b="1" dirty="0">
              <a:solidFill>
                <a:schemeClr val="accent2">
                  <a:lumMod val="75000"/>
                </a:schemeClr>
              </a:solidFill>
              <a:latin typeface="Bradley Hand ITC" pitchFamily="66" charset="0"/>
            </a:endParaRPr>
          </a:p>
        </p:txBody>
      </p:sp>
      <p:sp>
        <p:nvSpPr>
          <p:cNvPr id="11" name="TextBox 10"/>
          <p:cNvSpPr txBox="1"/>
          <p:nvPr/>
        </p:nvSpPr>
        <p:spPr>
          <a:xfrm>
            <a:off x="6858016" y="1857365"/>
            <a:ext cx="714380" cy="830997"/>
          </a:xfrm>
          <a:prstGeom prst="rect">
            <a:avLst/>
          </a:prstGeom>
          <a:noFill/>
        </p:spPr>
        <p:txBody>
          <a:bodyPr wrap="square" rtlCol="0">
            <a:spAutoFit/>
          </a:bodyPr>
          <a:lstStyle/>
          <a:p>
            <a:r>
              <a:rPr lang="en-IE" sz="4800" dirty="0" smtClean="0">
                <a:solidFill>
                  <a:srgbClr val="FF0000"/>
                </a:solidFill>
                <a:sym typeface="Wingdings"/>
              </a:rPr>
              <a:t></a:t>
            </a:r>
          </a:p>
        </p:txBody>
      </p:sp>
      <p:sp>
        <p:nvSpPr>
          <p:cNvPr id="12" name="TextBox 11"/>
          <p:cNvSpPr txBox="1"/>
          <p:nvPr/>
        </p:nvSpPr>
        <p:spPr>
          <a:xfrm>
            <a:off x="6858016" y="2285992"/>
            <a:ext cx="714380" cy="830997"/>
          </a:xfrm>
          <a:prstGeom prst="rect">
            <a:avLst/>
          </a:prstGeom>
          <a:noFill/>
        </p:spPr>
        <p:txBody>
          <a:bodyPr wrap="square" rtlCol="0">
            <a:spAutoFit/>
          </a:bodyPr>
          <a:lstStyle/>
          <a:p>
            <a:r>
              <a:rPr lang="en-IE" sz="4800" dirty="0" smtClean="0">
                <a:solidFill>
                  <a:srgbClr val="FF0000"/>
                </a:solidFill>
                <a:sym typeface="Wingdings"/>
              </a:rPr>
              <a:t></a:t>
            </a:r>
          </a:p>
        </p:txBody>
      </p:sp>
      <p:sp>
        <p:nvSpPr>
          <p:cNvPr id="13" name="TextBox 12"/>
          <p:cNvSpPr txBox="1"/>
          <p:nvPr/>
        </p:nvSpPr>
        <p:spPr>
          <a:xfrm>
            <a:off x="6858016" y="2714620"/>
            <a:ext cx="714380" cy="830997"/>
          </a:xfrm>
          <a:prstGeom prst="rect">
            <a:avLst/>
          </a:prstGeom>
          <a:noFill/>
        </p:spPr>
        <p:txBody>
          <a:bodyPr wrap="square" rtlCol="0">
            <a:spAutoFit/>
          </a:bodyPr>
          <a:lstStyle/>
          <a:p>
            <a:r>
              <a:rPr lang="en-IE" sz="4800" dirty="0" smtClean="0">
                <a:solidFill>
                  <a:srgbClr val="FF0000"/>
                </a:solidFill>
                <a:sym typeface="Wingdings"/>
              </a:rPr>
              <a:t></a:t>
            </a:r>
          </a:p>
        </p:txBody>
      </p:sp>
      <p:sp>
        <p:nvSpPr>
          <p:cNvPr id="14" name="TextBox 13"/>
          <p:cNvSpPr txBox="1"/>
          <p:nvPr/>
        </p:nvSpPr>
        <p:spPr>
          <a:xfrm>
            <a:off x="214282" y="1214422"/>
            <a:ext cx="2857520" cy="4401205"/>
          </a:xfrm>
          <a:prstGeom prst="rect">
            <a:avLst/>
          </a:prstGeom>
          <a:noFill/>
        </p:spPr>
        <p:txBody>
          <a:bodyPr wrap="square" rtlCol="0">
            <a:spAutoFit/>
          </a:bodyPr>
          <a:lstStyle/>
          <a:p>
            <a:r>
              <a:rPr lang="en-IE" sz="2800" b="1" dirty="0" smtClean="0">
                <a:solidFill>
                  <a:schemeClr val="bg1"/>
                </a:solidFill>
                <a:latin typeface="Segoe Script" pitchFamily="34" charset="0"/>
              </a:rPr>
              <a:t>Tick off the Chapters as you study them. Keeping your notes together this way ensure all work is completed!</a:t>
            </a:r>
            <a:endParaRPr lang="en-IE" sz="2800" b="1" dirty="0">
              <a:solidFill>
                <a:schemeClr val="bg1"/>
              </a:solidFill>
              <a:latin typeface="Segoe Scrip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2000"/>
                                        <p:tgtEl>
                                          <p:spTgt spid="14"/>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childTnLst>
                                </p:cTn>
                              </p:par>
                            </p:childTnLst>
                          </p:cTn>
                        </p:par>
                        <p:par>
                          <p:cTn id="12" fill="hold">
                            <p:stCondLst>
                              <p:cond delay="3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1000"/>
                                        <p:tgtEl>
                                          <p:spTgt spid="12"/>
                                        </p:tgtEl>
                                      </p:cBhvr>
                                    </p:animEffect>
                                  </p:childTnLst>
                                </p:cTn>
                              </p:par>
                            </p:childTnLst>
                          </p:cTn>
                        </p:par>
                        <p:par>
                          <p:cTn id="16" fill="hold">
                            <p:stCondLst>
                              <p:cond delay="4000"/>
                            </p:stCondLst>
                            <p:childTnLst>
                              <p:par>
                                <p:cTn id="17" presetID="10"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PB\Pictures\Microsoft Clip Organizer\j0439381.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B\Pictures\Microsoft Clip Organizer\j0439381.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5" name="Rectangle 4"/>
          <p:cNvSpPr/>
          <p:nvPr/>
        </p:nvSpPr>
        <p:spPr>
          <a:xfrm>
            <a:off x="0" y="214290"/>
            <a:ext cx="5758308" cy="769441"/>
          </a:xfrm>
          <a:prstGeom prst="rect">
            <a:avLst/>
          </a:prstGeom>
          <a:noFill/>
        </p:spPr>
        <p:txBody>
          <a:bodyPr wrap="none" lIns="91440" tIns="45720" rIns="91440" bIns="45720">
            <a:spAutoFit/>
          </a:bodyPr>
          <a:lstStyle/>
          <a:p>
            <a:pPr algn="ctr"/>
            <a:r>
              <a:rPr lang="en-US" sz="4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Why Take Notes…?</a:t>
            </a:r>
            <a:endParaRPr lang="en-US" sz="4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
        <p:nvSpPr>
          <p:cNvPr id="6" name="Rectangle 5"/>
          <p:cNvSpPr/>
          <p:nvPr/>
        </p:nvSpPr>
        <p:spPr>
          <a:xfrm>
            <a:off x="214282" y="1071546"/>
            <a:ext cx="8501122" cy="3170099"/>
          </a:xfrm>
          <a:prstGeom prst="rect">
            <a:avLst/>
          </a:prstGeom>
          <a:noFill/>
        </p:spPr>
        <p:txBody>
          <a:bodyPr wrap="square" lIns="91440" tIns="45720" rIns="91440" bIns="45720">
            <a:spAutoFit/>
          </a:bodyPr>
          <a:lstStyle/>
          <a:p>
            <a:pPr lvl="2"/>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Well organised notes can be reviewed and revised in a lot less  time than reading an entire</a:t>
            </a:r>
          </a:p>
          <a:p>
            <a:r>
              <a:rPr 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	</a:t>
            </a: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chapter of a book!</a:t>
            </a:r>
            <a:endParaRPr lang="en-US" sz="4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pic>
        <p:nvPicPr>
          <p:cNvPr id="4099" name="Picture 3" descr="C:\Users\PB\Pictures\Microsoft Clip Organizer\j0078735.wmf"/>
          <p:cNvPicPr>
            <a:picLocks noChangeAspect="1" noChangeArrowheads="1"/>
          </p:cNvPicPr>
          <p:nvPr/>
        </p:nvPicPr>
        <p:blipFill>
          <a:blip r:embed="rId3" cstate="print"/>
          <a:srcRect/>
          <a:stretch>
            <a:fillRect/>
          </a:stretch>
        </p:blipFill>
        <p:spPr bwMode="auto">
          <a:xfrm flipH="1">
            <a:off x="6429388" y="2928934"/>
            <a:ext cx="2339976" cy="251560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53" presetClass="entr" presetSubtype="0" fill="hold" nodeType="withEffect">
                                  <p:stCondLst>
                                    <p:cond delay="0"/>
                                  </p:stCondLst>
                                  <p:childTnLst>
                                    <p:set>
                                      <p:cBhvr>
                                        <p:cTn id="9" dur="1" fill="hold">
                                          <p:stCondLst>
                                            <p:cond delay="0"/>
                                          </p:stCondLst>
                                        </p:cTn>
                                        <p:tgtEl>
                                          <p:spTgt spid="4099"/>
                                        </p:tgtEl>
                                        <p:attrNameLst>
                                          <p:attrName>style.visibility</p:attrName>
                                        </p:attrNameLst>
                                      </p:cBhvr>
                                      <p:to>
                                        <p:strVal val="visible"/>
                                      </p:to>
                                    </p:set>
                                    <p:anim calcmode="lin" valueType="num">
                                      <p:cBhvr>
                                        <p:cTn id="10" dur="2000" fill="hold"/>
                                        <p:tgtEl>
                                          <p:spTgt spid="4099"/>
                                        </p:tgtEl>
                                        <p:attrNameLst>
                                          <p:attrName>ppt_w</p:attrName>
                                        </p:attrNameLst>
                                      </p:cBhvr>
                                      <p:tavLst>
                                        <p:tav tm="0">
                                          <p:val>
                                            <p:fltVal val="0"/>
                                          </p:val>
                                        </p:tav>
                                        <p:tav tm="100000">
                                          <p:val>
                                            <p:strVal val="#ppt_w"/>
                                          </p:val>
                                        </p:tav>
                                      </p:tavLst>
                                    </p:anim>
                                    <p:anim calcmode="lin" valueType="num">
                                      <p:cBhvr>
                                        <p:cTn id="11" dur="2000" fill="hold"/>
                                        <p:tgtEl>
                                          <p:spTgt spid="4099"/>
                                        </p:tgtEl>
                                        <p:attrNameLst>
                                          <p:attrName>ppt_h</p:attrName>
                                        </p:attrNameLst>
                                      </p:cBhvr>
                                      <p:tavLst>
                                        <p:tav tm="0">
                                          <p:val>
                                            <p:fltVal val="0"/>
                                          </p:val>
                                        </p:tav>
                                        <p:tav tm="100000">
                                          <p:val>
                                            <p:strVal val="#ppt_h"/>
                                          </p:val>
                                        </p:tav>
                                      </p:tavLst>
                                    </p:anim>
                                    <p:animEffect transition="in" filter="fade">
                                      <p:cBhvr>
                                        <p:cTn id="12" dur="2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B\Pictures\Microsoft Clip Organizer\j0439381.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5" name="Rectangle 4"/>
          <p:cNvSpPr/>
          <p:nvPr/>
        </p:nvSpPr>
        <p:spPr>
          <a:xfrm>
            <a:off x="0" y="214290"/>
            <a:ext cx="5758308" cy="769441"/>
          </a:xfrm>
          <a:prstGeom prst="rect">
            <a:avLst/>
          </a:prstGeom>
          <a:noFill/>
        </p:spPr>
        <p:txBody>
          <a:bodyPr wrap="none" lIns="91440" tIns="45720" rIns="91440" bIns="45720">
            <a:spAutoFit/>
          </a:bodyPr>
          <a:lstStyle/>
          <a:p>
            <a:pPr algn="ctr"/>
            <a:r>
              <a:rPr lang="en-US" sz="4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Why Take Notes…?</a:t>
            </a:r>
            <a:endParaRPr lang="en-US" sz="4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
        <p:nvSpPr>
          <p:cNvPr id="6" name="Rectangle 5"/>
          <p:cNvSpPr/>
          <p:nvPr/>
        </p:nvSpPr>
        <p:spPr>
          <a:xfrm>
            <a:off x="142844" y="1071546"/>
            <a:ext cx="8643998" cy="1938992"/>
          </a:xfrm>
          <a:prstGeom prst="rect">
            <a:avLst/>
          </a:prstGeom>
          <a:noFill/>
        </p:spPr>
        <p:txBody>
          <a:bodyPr wrap="square" lIns="91440" tIns="45720" rIns="91440" bIns="45720">
            <a:spAutoFit/>
          </a:bodyPr>
          <a:lstStyle/>
          <a:p>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You can skim well taken 	notes to help refresh your 	memory.</a:t>
            </a:r>
            <a:endParaRPr lang="en-US" sz="4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pic>
        <p:nvPicPr>
          <p:cNvPr id="5125" name="Picture 5" descr="C:\Users\PB\Pictures\Microsoft Clip Organizer\j0078753.wmf"/>
          <p:cNvPicPr>
            <a:picLocks noChangeAspect="1" noChangeArrowheads="1"/>
          </p:cNvPicPr>
          <p:nvPr/>
        </p:nvPicPr>
        <p:blipFill>
          <a:blip r:embed="rId3" cstate="print"/>
          <a:srcRect/>
          <a:stretch>
            <a:fillRect/>
          </a:stretch>
        </p:blipFill>
        <p:spPr bwMode="auto">
          <a:xfrm flipH="1">
            <a:off x="6500826" y="2285992"/>
            <a:ext cx="2409825" cy="2562225"/>
          </a:xfrm>
          <a:prstGeom prst="rect">
            <a:avLst/>
          </a:prstGeom>
          <a:noFill/>
        </p:spPr>
      </p:pic>
      <p:pic>
        <p:nvPicPr>
          <p:cNvPr id="11" name="Picture 5" descr="C:\Users\PB\Pictures\Microsoft Clip Organizer\j0078753.wmf"/>
          <p:cNvPicPr>
            <a:picLocks noChangeAspect="1" noChangeArrowheads="1"/>
          </p:cNvPicPr>
          <p:nvPr/>
        </p:nvPicPr>
        <p:blipFill>
          <a:blip r:embed="rId3" cstate="print"/>
          <a:srcRect/>
          <a:stretch>
            <a:fillRect/>
          </a:stretch>
        </p:blipFill>
        <p:spPr bwMode="auto">
          <a:xfrm flipH="1">
            <a:off x="5224485" y="3000372"/>
            <a:ext cx="1633531" cy="1736837"/>
          </a:xfrm>
          <a:prstGeom prst="rect">
            <a:avLst/>
          </a:prstGeom>
          <a:noFill/>
        </p:spPr>
      </p:pic>
      <p:pic>
        <p:nvPicPr>
          <p:cNvPr id="12" name="Picture 5" descr="C:\Users\PB\Pictures\Microsoft Clip Organizer\j0078753.wmf"/>
          <p:cNvPicPr>
            <a:picLocks noChangeAspect="1" noChangeArrowheads="1"/>
          </p:cNvPicPr>
          <p:nvPr/>
        </p:nvPicPr>
        <p:blipFill>
          <a:blip r:embed="rId3" cstate="print"/>
          <a:srcRect/>
          <a:stretch>
            <a:fillRect/>
          </a:stretch>
        </p:blipFill>
        <p:spPr bwMode="auto">
          <a:xfrm flipH="1">
            <a:off x="4367229" y="3500438"/>
            <a:ext cx="1062027" cy="1129191"/>
          </a:xfrm>
          <a:prstGeom prst="rect">
            <a:avLst/>
          </a:prstGeom>
          <a:noFill/>
        </p:spPr>
      </p:pic>
      <p:pic>
        <p:nvPicPr>
          <p:cNvPr id="13" name="Picture 5" descr="C:\Users\PB\Pictures\Microsoft Clip Organizer\j0078753.wmf"/>
          <p:cNvPicPr>
            <a:picLocks noChangeAspect="1" noChangeArrowheads="1"/>
          </p:cNvPicPr>
          <p:nvPr/>
        </p:nvPicPr>
        <p:blipFill>
          <a:blip r:embed="rId3" cstate="print"/>
          <a:srcRect/>
          <a:stretch>
            <a:fillRect/>
          </a:stretch>
        </p:blipFill>
        <p:spPr bwMode="auto">
          <a:xfrm flipH="1">
            <a:off x="3857620" y="3929066"/>
            <a:ext cx="671889" cy="714380"/>
          </a:xfrm>
          <a:prstGeom prst="rect">
            <a:avLst/>
          </a:prstGeom>
          <a:noFill/>
        </p:spPr>
      </p:pic>
      <p:pic>
        <p:nvPicPr>
          <p:cNvPr id="14" name="Picture 5" descr="C:\Users\PB\Pictures\Microsoft Clip Organizer\j0078753.wmf"/>
          <p:cNvPicPr>
            <a:picLocks noChangeAspect="1" noChangeArrowheads="1"/>
          </p:cNvPicPr>
          <p:nvPr/>
        </p:nvPicPr>
        <p:blipFill>
          <a:blip r:embed="rId3" cstate="print"/>
          <a:srcRect/>
          <a:stretch>
            <a:fillRect/>
          </a:stretch>
        </p:blipFill>
        <p:spPr bwMode="auto">
          <a:xfrm flipH="1">
            <a:off x="3500430" y="4214818"/>
            <a:ext cx="386137" cy="410557"/>
          </a:xfrm>
          <a:prstGeom prst="rect">
            <a:avLst/>
          </a:prstGeom>
          <a:noFill/>
        </p:spPr>
      </p:pic>
      <p:pic>
        <p:nvPicPr>
          <p:cNvPr id="10" name="Picture 5" descr="C:\Users\PB\Pictures\Microsoft Clip Organizer\j0078753.wmf"/>
          <p:cNvPicPr>
            <a:picLocks noChangeAspect="1" noChangeArrowheads="1"/>
          </p:cNvPicPr>
          <p:nvPr/>
        </p:nvPicPr>
        <p:blipFill>
          <a:blip r:embed="rId3" cstate="print"/>
          <a:srcRect/>
          <a:stretch>
            <a:fillRect/>
          </a:stretch>
        </p:blipFill>
        <p:spPr bwMode="auto">
          <a:xfrm flipH="1">
            <a:off x="3286116" y="4357694"/>
            <a:ext cx="201567" cy="21431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5125"/>
                                        </p:tgtEl>
                                        <p:attrNameLst>
                                          <p:attrName>style.visibility</p:attrName>
                                        </p:attrNameLst>
                                      </p:cBhvr>
                                      <p:to>
                                        <p:strVal val="visible"/>
                                      </p:to>
                                    </p:set>
                                    <p:animEffect transition="in" filter="fade">
                                      <p:cBhvr>
                                        <p:cTn id="11" dur="1000"/>
                                        <p:tgtEl>
                                          <p:spTgt spid="5125"/>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1000"/>
                                        <p:tgtEl>
                                          <p:spTgt spid="11"/>
                                        </p:tgtEl>
                                      </p:cBhvr>
                                    </p:animEffect>
                                  </p:childTnLst>
                                </p:cTn>
                              </p:par>
                            </p:childTnLst>
                          </p:cTn>
                        </p:par>
                        <p:par>
                          <p:cTn id="16" fill="hold">
                            <p:stCondLst>
                              <p:cond delay="4000"/>
                            </p:stCondLst>
                            <p:childTnLst>
                              <p:par>
                                <p:cTn id="17" presetID="10" presetClass="entr" presetSubtype="0"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childTnLst>
                                </p:cTn>
                              </p:par>
                            </p:childTnLst>
                          </p:cTn>
                        </p:par>
                        <p:par>
                          <p:cTn id="20" fill="hold">
                            <p:stCondLst>
                              <p:cond delay="5000"/>
                            </p:stCondLst>
                            <p:childTnLst>
                              <p:par>
                                <p:cTn id="21" presetID="10" presetClass="entr" presetSubtype="0" fill="hold"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1000"/>
                                        <p:tgtEl>
                                          <p:spTgt spid="13"/>
                                        </p:tgtEl>
                                      </p:cBhvr>
                                    </p:animEffect>
                                  </p:childTnLst>
                                </p:cTn>
                              </p:par>
                            </p:childTnLst>
                          </p:cTn>
                        </p:par>
                        <p:par>
                          <p:cTn id="24" fill="hold">
                            <p:stCondLst>
                              <p:cond delay="6000"/>
                            </p:stCondLst>
                            <p:childTnLst>
                              <p:par>
                                <p:cTn id="25" presetID="10" presetClass="entr" presetSubtype="0"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childTnLst>
                                </p:cTn>
                              </p:par>
                            </p:childTnLst>
                          </p:cTn>
                        </p:par>
                        <p:par>
                          <p:cTn id="28" fill="hold">
                            <p:stCondLst>
                              <p:cond delay="7000"/>
                            </p:stCondLst>
                            <p:childTnLst>
                              <p:par>
                                <p:cTn id="29" presetID="10" presetClass="entr" presetSubtype="0"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B\Pictures\Microsoft Clip Organizer\j0439381.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5" name="Rectangle 4"/>
          <p:cNvSpPr/>
          <p:nvPr/>
        </p:nvSpPr>
        <p:spPr>
          <a:xfrm>
            <a:off x="0" y="214290"/>
            <a:ext cx="5758308" cy="769441"/>
          </a:xfrm>
          <a:prstGeom prst="rect">
            <a:avLst/>
          </a:prstGeom>
          <a:noFill/>
        </p:spPr>
        <p:txBody>
          <a:bodyPr wrap="none" lIns="91440" tIns="45720" rIns="91440" bIns="45720">
            <a:spAutoFit/>
          </a:bodyPr>
          <a:lstStyle/>
          <a:p>
            <a:pPr algn="ctr"/>
            <a:r>
              <a:rPr lang="en-US" sz="4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Why Take Notes…?</a:t>
            </a:r>
            <a:endParaRPr lang="en-US" sz="4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
        <p:nvSpPr>
          <p:cNvPr id="6" name="Rectangle 5"/>
          <p:cNvSpPr/>
          <p:nvPr/>
        </p:nvSpPr>
        <p:spPr>
          <a:xfrm>
            <a:off x="142844" y="1071546"/>
            <a:ext cx="8643998" cy="2554545"/>
          </a:xfrm>
          <a:prstGeom prst="rect">
            <a:avLst/>
          </a:prstGeom>
          <a:noFill/>
        </p:spPr>
        <p:txBody>
          <a:bodyPr wrap="square" lIns="91440" tIns="45720" rIns="91440" bIns="45720">
            <a:spAutoFit/>
          </a:bodyPr>
          <a:lstStyle/>
          <a:p>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Good note taking skills 	help you to use your study 	time better and more 	effectively.</a:t>
            </a:r>
            <a:endParaRPr lang="en-US" sz="4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pic>
        <p:nvPicPr>
          <p:cNvPr id="6147" name="Picture 3" descr="C:\Users\PB\Pictures\Microsoft Clip Organizer\j0078834.wmf"/>
          <p:cNvPicPr>
            <a:picLocks noChangeAspect="1" noChangeArrowheads="1"/>
          </p:cNvPicPr>
          <p:nvPr/>
        </p:nvPicPr>
        <p:blipFill>
          <a:blip r:embed="rId3" cstate="print"/>
          <a:srcRect/>
          <a:stretch>
            <a:fillRect/>
          </a:stretch>
        </p:blipFill>
        <p:spPr bwMode="auto">
          <a:xfrm>
            <a:off x="5000628" y="3571876"/>
            <a:ext cx="3190875" cy="17430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par>
                                <p:cTn id="8" presetID="53" presetClass="entr" presetSubtype="0" fill="hold" nodeType="withEffect">
                                  <p:stCondLst>
                                    <p:cond delay="0"/>
                                  </p:stCondLst>
                                  <p:childTnLst>
                                    <p:set>
                                      <p:cBhvr>
                                        <p:cTn id="9" dur="1" fill="hold">
                                          <p:stCondLst>
                                            <p:cond delay="0"/>
                                          </p:stCondLst>
                                        </p:cTn>
                                        <p:tgtEl>
                                          <p:spTgt spid="6147"/>
                                        </p:tgtEl>
                                        <p:attrNameLst>
                                          <p:attrName>style.visibility</p:attrName>
                                        </p:attrNameLst>
                                      </p:cBhvr>
                                      <p:to>
                                        <p:strVal val="visible"/>
                                      </p:to>
                                    </p:set>
                                    <p:anim calcmode="lin" valueType="num">
                                      <p:cBhvr>
                                        <p:cTn id="10" dur="2000" fill="hold"/>
                                        <p:tgtEl>
                                          <p:spTgt spid="6147"/>
                                        </p:tgtEl>
                                        <p:attrNameLst>
                                          <p:attrName>ppt_w</p:attrName>
                                        </p:attrNameLst>
                                      </p:cBhvr>
                                      <p:tavLst>
                                        <p:tav tm="0">
                                          <p:val>
                                            <p:fltVal val="0"/>
                                          </p:val>
                                        </p:tav>
                                        <p:tav tm="100000">
                                          <p:val>
                                            <p:strVal val="#ppt_w"/>
                                          </p:val>
                                        </p:tav>
                                      </p:tavLst>
                                    </p:anim>
                                    <p:anim calcmode="lin" valueType="num">
                                      <p:cBhvr>
                                        <p:cTn id="11" dur="2000" fill="hold"/>
                                        <p:tgtEl>
                                          <p:spTgt spid="6147"/>
                                        </p:tgtEl>
                                        <p:attrNameLst>
                                          <p:attrName>ppt_h</p:attrName>
                                        </p:attrNameLst>
                                      </p:cBhvr>
                                      <p:tavLst>
                                        <p:tav tm="0">
                                          <p:val>
                                            <p:fltVal val="0"/>
                                          </p:val>
                                        </p:tav>
                                        <p:tav tm="100000">
                                          <p:val>
                                            <p:strVal val="#ppt_h"/>
                                          </p:val>
                                        </p:tav>
                                      </p:tavLst>
                                    </p:anim>
                                    <p:animEffect transition="in" filter="fade">
                                      <p:cBhvr>
                                        <p:cTn id="12" dur="20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B\Pictures\Microsoft Clip Organizer\j0439381.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5" name="Rectangle 4"/>
          <p:cNvSpPr/>
          <p:nvPr/>
        </p:nvSpPr>
        <p:spPr>
          <a:xfrm>
            <a:off x="0" y="214290"/>
            <a:ext cx="5758308" cy="769441"/>
          </a:xfrm>
          <a:prstGeom prst="rect">
            <a:avLst/>
          </a:prstGeom>
          <a:noFill/>
        </p:spPr>
        <p:txBody>
          <a:bodyPr wrap="none" lIns="91440" tIns="45720" rIns="91440" bIns="45720">
            <a:spAutoFit/>
          </a:bodyPr>
          <a:lstStyle/>
          <a:p>
            <a:pPr algn="ctr"/>
            <a:r>
              <a:rPr lang="en-US" sz="4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Why Take Notes…?</a:t>
            </a:r>
            <a:endParaRPr lang="en-US" sz="4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
        <p:nvSpPr>
          <p:cNvPr id="6" name="Rectangle 5"/>
          <p:cNvSpPr/>
          <p:nvPr/>
        </p:nvSpPr>
        <p:spPr>
          <a:xfrm>
            <a:off x="142844" y="1071546"/>
            <a:ext cx="8643998" cy="2554545"/>
          </a:xfrm>
          <a:prstGeom prst="rect">
            <a:avLst/>
          </a:prstGeom>
          <a:noFill/>
        </p:spPr>
        <p:txBody>
          <a:bodyPr wrap="square" lIns="91440" tIns="45720" rIns="91440" bIns="45720">
            <a:spAutoFit/>
          </a:bodyPr>
          <a:lstStyle/>
          <a:p>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Having well organised 	notes can help reduce your 	stress levels coming up to 	exam time.</a:t>
            </a:r>
            <a:endParaRPr lang="en-US" sz="4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pic>
        <p:nvPicPr>
          <p:cNvPr id="7170" name="Picture 2" descr="C:\Users\PB\Pictures\Microsoft Clip Organizer\j0078718.wmf"/>
          <p:cNvPicPr>
            <a:picLocks noChangeAspect="1" noChangeArrowheads="1"/>
          </p:cNvPicPr>
          <p:nvPr/>
        </p:nvPicPr>
        <p:blipFill>
          <a:blip r:embed="rId3" cstate="print"/>
          <a:srcRect/>
          <a:stretch>
            <a:fillRect/>
          </a:stretch>
        </p:blipFill>
        <p:spPr bwMode="auto">
          <a:xfrm flipH="1">
            <a:off x="5000628" y="3000372"/>
            <a:ext cx="2560586" cy="277471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par>
                                <p:cTn id="8" presetID="53" presetClass="entr" presetSubtype="0" fill="hold" nodeType="withEffect">
                                  <p:stCondLst>
                                    <p:cond delay="0"/>
                                  </p:stCondLst>
                                  <p:childTnLst>
                                    <p:set>
                                      <p:cBhvr>
                                        <p:cTn id="9" dur="1" fill="hold">
                                          <p:stCondLst>
                                            <p:cond delay="0"/>
                                          </p:stCondLst>
                                        </p:cTn>
                                        <p:tgtEl>
                                          <p:spTgt spid="7170"/>
                                        </p:tgtEl>
                                        <p:attrNameLst>
                                          <p:attrName>style.visibility</p:attrName>
                                        </p:attrNameLst>
                                      </p:cBhvr>
                                      <p:to>
                                        <p:strVal val="visible"/>
                                      </p:to>
                                    </p:set>
                                    <p:anim calcmode="lin" valueType="num">
                                      <p:cBhvr>
                                        <p:cTn id="10" dur="2000" fill="hold"/>
                                        <p:tgtEl>
                                          <p:spTgt spid="7170"/>
                                        </p:tgtEl>
                                        <p:attrNameLst>
                                          <p:attrName>ppt_w</p:attrName>
                                        </p:attrNameLst>
                                      </p:cBhvr>
                                      <p:tavLst>
                                        <p:tav tm="0">
                                          <p:val>
                                            <p:fltVal val="0"/>
                                          </p:val>
                                        </p:tav>
                                        <p:tav tm="100000">
                                          <p:val>
                                            <p:strVal val="#ppt_w"/>
                                          </p:val>
                                        </p:tav>
                                      </p:tavLst>
                                    </p:anim>
                                    <p:anim calcmode="lin" valueType="num">
                                      <p:cBhvr>
                                        <p:cTn id="11" dur="2000" fill="hold"/>
                                        <p:tgtEl>
                                          <p:spTgt spid="7170"/>
                                        </p:tgtEl>
                                        <p:attrNameLst>
                                          <p:attrName>ppt_h</p:attrName>
                                        </p:attrNameLst>
                                      </p:cBhvr>
                                      <p:tavLst>
                                        <p:tav tm="0">
                                          <p:val>
                                            <p:fltVal val="0"/>
                                          </p:val>
                                        </p:tav>
                                        <p:tav tm="100000">
                                          <p:val>
                                            <p:strVal val="#ppt_h"/>
                                          </p:val>
                                        </p:tav>
                                      </p:tavLst>
                                    </p:anim>
                                    <p:animEffect transition="in" filter="fade">
                                      <p:cBhvr>
                                        <p:cTn id="12" dur="2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B\Pictures\Microsoft Clip Organizer\j0439381.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5" name="Rectangle 4"/>
          <p:cNvSpPr/>
          <p:nvPr/>
        </p:nvSpPr>
        <p:spPr>
          <a:xfrm>
            <a:off x="0" y="214290"/>
            <a:ext cx="7839005" cy="769441"/>
          </a:xfrm>
          <a:prstGeom prst="rect">
            <a:avLst/>
          </a:prstGeom>
          <a:noFill/>
        </p:spPr>
        <p:txBody>
          <a:bodyPr wrap="none" lIns="91440" tIns="45720" rIns="91440" bIns="45720">
            <a:spAutoFit/>
          </a:bodyPr>
          <a:lstStyle/>
          <a:p>
            <a:pPr algn="ctr"/>
            <a:r>
              <a:rPr lang="en-US" sz="4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Organising Your Study…?</a:t>
            </a:r>
            <a:endParaRPr lang="en-US" sz="4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
        <p:nvSpPr>
          <p:cNvPr id="7" name="Rectangle 6"/>
          <p:cNvSpPr/>
          <p:nvPr/>
        </p:nvSpPr>
        <p:spPr>
          <a:xfrm>
            <a:off x="142844" y="1071546"/>
            <a:ext cx="8643998" cy="1323439"/>
          </a:xfrm>
          <a:prstGeom prst="rect">
            <a:avLst/>
          </a:prstGeom>
          <a:noFill/>
        </p:spPr>
        <p:txBody>
          <a:bodyPr wrap="square" lIns="91440" tIns="45720" rIns="91440" bIns="45720">
            <a:spAutoFit/>
          </a:bodyPr>
          <a:lstStyle/>
          <a:p>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STICK to your study 	timetable</a:t>
            </a:r>
            <a:endParaRPr lang="en-US" sz="4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pic>
        <p:nvPicPr>
          <p:cNvPr id="8194" name="Picture 2" descr="C:\Users\PB\Pictures\Microsoft Clip Organizer\j0078842.wmf"/>
          <p:cNvPicPr>
            <a:picLocks noChangeAspect="1" noChangeArrowheads="1"/>
          </p:cNvPicPr>
          <p:nvPr/>
        </p:nvPicPr>
        <p:blipFill>
          <a:blip r:embed="rId3" cstate="print"/>
          <a:srcRect/>
          <a:stretch>
            <a:fillRect/>
          </a:stretch>
        </p:blipFill>
        <p:spPr bwMode="auto">
          <a:xfrm>
            <a:off x="5572132" y="2357430"/>
            <a:ext cx="2571750" cy="31051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par>
                                <p:cTn id="8" presetID="53" presetClass="entr" presetSubtype="0" fill="hold" nodeType="withEffect">
                                  <p:stCondLst>
                                    <p:cond delay="0"/>
                                  </p:stCondLst>
                                  <p:childTnLst>
                                    <p:set>
                                      <p:cBhvr>
                                        <p:cTn id="9" dur="1" fill="hold">
                                          <p:stCondLst>
                                            <p:cond delay="0"/>
                                          </p:stCondLst>
                                        </p:cTn>
                                        <p:tgtEl>
                                          <p:spTgt spid="8194"/>
                                        </p:tgtEl>
                                        <p:attrNameLst>
                                          <p:attrName>style.visibility</p:attrName>
                                        </p:attrNameLst>
                                      </p:cBhvr>
                                      <p:to>
                                        <p:strVal val="visible"/>
                                      </p:to>
                                    </p:set>
                                    <p:anim calcmode="lin" valueType="num">
                                      <p:cBhvr>
                                        <p:cTn id="10" dur="2000" fill="hold"/>
                                        <p:tgtEl>
                                          <p:spTgt spid="8194"/>
                                        </p:tgtEl>
                                        <p:attrNameLst>
                                          <p:attrName>ppt_w</p:attrName>
                                        </p:attrNameLst>
                                      </p:cBhvr>
                                      <p:tavLst>
                                        <p:tav tm="0">
                                          <p:val>
                                            <p:fltVal val="0"/>
                                          </p:val>
                                        </p:tav>
                                        <p:tav tm="100000">
                                          <p:val>
                                            <p:strVal val="#ppt_w"/>
                                          </p:val>
                                        </p:tav>
                                      </p:tavLst>
                                    </p:anim>
                                    <p:anim calcmode="lin" valueType="num">
                                      <p:cBhvr>
                                        <p:cTn id="11" dur="2000" fill="hold"/>
                                        <p:tgtEl>
                                          <p:spTgt spid="8194"/>
                                        </p:tgtEl>
                                        <p:attrNameLst>
                                          <p:attrName>ppt_h</p:attrName>
                                        </p:attrNameLst>
                                      </p:cBhvr>
                                      <p:tavLst>
                                        <p:tav tm="0">
                                          <p:val>
                                            <p:fltVal val="0"/>
                                          </p:val>
                                        </p:tav>
                                        <p:tav tm="100000">
                                          <p:val>
                                            <p:strVal val="#ppt_h"/>
                                          </p:val>
                                        </p:tav>
                                      </p:tavLst>
                                    </p:anim>
                                    <p:animEffect transition="in" filter="fade">
                                      <p:cBhvr>
                                        <p:cTn id="12" dur="20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B\Pictures\Microsoft Clip Organizer\j0439381.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5" name="Rectangle 4"/>
          <p:cNvSpPr/>
          <p:nvPr/>
        </p:nvSpPr>
        <p:spPr>
          <a:xfrm>
            <a:off x="0" y="214290"/>
            <a:ext cx="7839005" cy="769441"/>
          </a:xfrm>
          <a:prstGeom prst="rect">
            <a:avLst/>
          </a:prstGeom>
          <a:noFill/>
        </p:spPr>
        <p:txBody>
          <a:bodyPr wrap="none" lIns="91440" tIns="45720" rIns="91440" bIns="45720">
            <a:spAutoFit/>
          </a:bodyPr>
          <a:lstStyle/>
          <a:p>
            <a:pPr algn="ctr"/>
            <a:r>
              <a:rPr lang="en-US" sz="4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rPr>
              <a:t>Organising Your Study…?</a:t>
            </a:r>
            <a:endParaRPr lang="en-US" sz="4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sp>
        <p:nvSpPr>
          <p:cNvPr id="7" name="Rectangle 6"/>
          <p:cNvSpPr/>
          <p:nvPr/>
        </p:nvSpPr>
        <p:spPr>
          <a:xfrm>
            <a:off x="142844" y="1071546"/>
            <a:ext cx="8643998" cy="3170099"/>
          </a:xfrm>
          <a:prstGeom prst="rect">
            <a:avLst/>
          </a:prstGeom>
          <a:noFill/>
        </p:spPr>
        <p:txBody>
          <a:bodyPr wrap="square" lIns="91440" tIns="45720" rIns="91440" bIns="45720">
            <a:spAutoFit/>
          </a:bodyPr>
          <a:lstStyle/>
          <a:p>
            <a:pPr lvl="1">
              <a:buFont typeface="Wingdings"/>
              <a:buChar char="Ü"/>
            </a:pP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Break each subject down 	into Chapters, </a:t>
            </a:r>
          </a:p>
          <a:p>
            <a:r>
              <a:rPr lang="en-US" sz="40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Topics, </a:t>
            </a:r>
          </a:p>
          <a:p>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Sections,</a:t>
            </a:r>
          </a:p>
          <a:p>
            <a:r>
              <a:rPr lang="en-US" sz="40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sym typeface="Wingdings"/>
              </a:rPr>
              <a:t>	Points…</a:t>
            </a:r>
            <a:endParaRPr lang="en-US" sz="4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Script" pitchFamily="34" charset="0"/>
            </a:endParaRPr>
          </a:p>
        </p:txBody>
      </p:sp>
      <p:pic>
        <p:nvPicPr>
          <p:cNvPr id="9220" name="Picture 4" descr="C:\Users\PB\Pictures\Microsoft Clip Organizer\j0078729.wmf"/>
          <p:cNvPicPr>
            <a:picLocks noChangeAspect="1" noChangeArrowheads="1"/>
          </p:cNvPicPr>
          <p:nvPr/>
        </p:nvPicPr>
        <p:blipFill>
          <a:blip r:embed="rId3" cstate="print"/>
          <a:srcRect/>
          <a:stretch>
            <a:fillRect/>
          </a:stretch>
        </p:blipFill>
        <p:spPr bwMode="auto">
          <a:xfrm>
            <a:off x="4143372" y="1857364"/>
            <a:ext cx="4675367" cy="393430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par>
                                <p:cTn id="8" presetID="53" presetClass="entr" presetSubtype="0" fill="hold" nodeType="withEffect">
                                  <p:stCondLst>
                                    <p:cond delay="0"/>
                                  </p:stCondLst>
                                  <p:childTnLst>
                                    <p:set>
                                      <p:cBhvr>
                                        <p:cTn id="9" dur="1" fill="hold">
                                          <p:stCondLst>
                                            <p:cond delay="0"/>
                                          </p:stCondLst>
                                        </p:cTn>
                                        <p:tgtEl>
                                          <p:spTgt spid="9220"/>
                                        </p:tgtEl>
                                        <p:attrNameLst>
                                          <p:attrName>style.visibility</p:attrName>
                                        </p:attrNameLst>
                                      </p:cBhvr>
                                      <p:to>
                                        <p:strVal val="visible"/>
                                      </p:to>
                                    </p:set>
                                    <p:anim calcmode="lin" valueType="num">
                                      <p:cBhvr>
                                        <p:cTn id="10" dur="2000" fill="hold"/>
                                        <p:tgtEl>
                                          <p:spTgt spid="9220"/>
                                        </p:tgtEl>
                                        <p:attrNameLst>
                                          <p:attrName>ppt_w</p:attrName>
                                        </p:attrNameLst>
                                      </p:cBhvr>
                                      <p:tavLst>
                                        <p:tav tm="0">
                                          <p:val>
                                            <p:fltVal val="0"/>
                                          </p:val>
                                        </p:tav>
                                        <p:tav tm="100000">
                                          <p:val>
                                            <p:strVal val="#ppt_w"/>
                                          </p:val>
                                        </p:tav>
                                      </p:tavLst>
                                    </p:anim>
                                    <p:anim calcmode="lin" valueType="num">
                                      <p:cBhvr>
                                        <p:cTn id="11" dur="2000" fill="hold"/>
                                        <p:tgtEl>
                                          <p:spTgt spid="9220"/>
                                        </p:tgtEl>
                                        <p:attrNameLst>
                                          <p:attrName>ppt_h</p:attrName>
                                        </p:attrNameLst>
                                      </p:cBhvr>
                                      <p:tavLst>
                                        <p:tav tm="0">
                                          <p:val>
                                            <p:fltVal val="0"/>
                                          </p:val>
                                        </p:tav>
                                        <p:tav tm="100000">
                                          <p:val>
                                            <p:strVal val="#ppt_h"/>
                                          </p:val>
                                        </p:tav>
                                      </p:tavLst>
                                    </p:anim>
                                    <p:animEffect transition="in" filter="fade">
                                      <p:cBhvr>
                                        <p:cTn id="12" dur="2000"/>
                                        <p:tgtEl>
                                          <p:spTgt spid="9220"/>
                                        </p:tgtEl>
                                      </p:cBhvr>
                                    </p:animEffect>
                                  </p:childTnLst>
                                </p:cTn>
                              </p:par>
                            </p:childTnLst>
                          </p:cTn>
                        </p:par>
                        <p:par>
                          <p:cTn id="13" fill="hold">
                            <p:stCondLst>
                              <p:cond delay="2000"/>
                            </p:stCondLst>
                            <p:childTnLst>
                              <p:par>
                                <p:cTn id="14" presetID="10" presetClass="entr" presetSubtype="0" fill="hold" nodeType="after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Effect transition="in" filter="fade">
                                      <p:cBhvr>
                                        <p:cTn id="16" dur="2000"/>
                                        <p:tgtEl>
                                          <p:spTgt spid="7">
                                            <p:txEl>
                                              <p:pRg st="1" end="1"/>
                                            </p:txEl>
                                          </p:spTgt>
                                        </p:tgtEl>
                                      </p:cBhvr>
                                    </p:animEffect>
                                  </p:childTnLst>
                                </p:cTn>
                              </p:par>
                            </p:childTnLst>
                          </p:cTn>
                        </p:par>
                        <p:par>
                          <p:cTn id="17" fill="hold">
                            <p:stCondLst>
                              <p:cond delay="4000"/>
                            </p:stCondLst>
                            <p:childTnLst>
                              <p:par>
                                <p:cTn id="18" presetID="10" presetClass="entr" presetSubtype="0" fill="hold" nodeType="after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fade">
                                      <p:cBhvr>
                                        <p:cTn id="20" dur="2000"/>
                                        <p:tgtEl>
                                          <p:spTgt spid="7">
                                            <p:txEl>
                                              <p:pRg st="2" end="2"/>
                                            </p:txEl>
                                          </p:spTgt>
                                        </p:tgtEl>
                                      </p:cBhvr>
                                    </p:animEffect>
                                  </p:childTnLst>
                                </p:cTn>
                              </p:par>
                            </p:childTnLst>
                          </p:cTn>
                        </p:par>
                        <p:par>
                          <p:cTn id="21" fill="hold">
                            <p:stCondLst>
                              <p:cond delay="6000"/>
                            </p:stCondLst>
                            <p:childTnLst>
                              <p:par>
                                <p:cTn id="22" presetID="10" presetClass="entr" presetSubtype="0" fill="hold" nodeType="after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Effect transition="in" filter="fade">
                                      <p:cBhvr>
                                        <p:cTn id="24" dur="2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1517490</TotalTime>
  <Words>457</Words>
  <Application>Microsoft Office PowerPoint</Application>
  <PresentationFormat>On-screen Show (4:3)</PresentationFormat>
  <Paragraphs>160</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PB</dc:creator>
  <cp:lastModifiedBy>Tammy O'Leary</cp:lastModifiedBy>
  <cp:revision>49</cp:revision>
  <dcterms:created xsi:type="dcterms:W3CDTF">2007-01-25T00:03:11Z</dcterms:created>
  <dcterms:modified xsi:type="dcterms:W3CDTF">2013-02-07T18:20:02Z</dcterms:modified>
</cp:coreProperties>
</file>