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4" r:id="rId28"/>
    <p:sldId id="281" r:id="rId29"/>
    <p:sldId id="287" r:id="rId30"/>
    <p:sldId id="283" r:id="rId31"/>
    <p:sldId id="282" r:id="rId32"/>
    <p:sldId id="288" r:id="rId33"/>
    <p:sldId id="289" r:id="rId34"/>
    <p:sldId id="285" r:id="rId3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0500" autoAdjust="0"/>
  </p:normalViewPr>
  <p:slideViewPr>
    <p:cSldViewPr>
      <p:cViewPr varScale="1">
        <p:scale>
          <a:sx n="63" d="100"/>
          <a:sy n="63"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57591F6A-76F6-49A2-920B-BB0F6229CB8F}" type="datetimeFigureOut">
              <a:rPr lang="en-US" smtClean="0"/>
              <a:pPr/>
              <a:t>2/10/2013</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6599443B-BA17-4E29-85B6-9060E54B51A3}"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DE535B7-B524-4B67-BC5D-9D4A56884604}" type="datetimeFigureOut">
              <a:rPr lang="en-US" smtClean="0"/>
              <a:pPr/>
              <a:t>2/10/2013</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46032310-FE1B-4DB8-8704-2458771E492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Easter Service – March 2008.</a:t>
            </a:r>
          </a:p>
          <a:p>
            <a:endParaRPr lang="en-GB" dirty="0" smtClean="0"/>
          </a:p>
          <a:p>
            <a:r>
              <a:rPr lang="en-GB" dirty="0" smtClean="0"/>
              <a:t>Introduction</a:t>
            </a:r>
            <a:r>
              <a:rPr lang="en-GB" baseline="0" dirty="0" smtClean="0"/>
              <a:t> &amp; Opening Prayer by Teacher.</a:t>
            </a:r>
            <a:endParaRPr lang="en-GB" dirty="0" smtClean="0"/>
          </a:p>
          <a:p>
            <a:endParaRPr lang="en-GB" dirty="0" smtClean="0"/>
          </a:p>
          <a:p>
            <a:r>
              <a:rPr lang="en-GB" dirty="0" smtClean="0"/>
              <a:t>Stations of the Cross:</a:t>
            </a:r>
            <a:r>
              <a:rPr lang="en-GB" baseline="0" dirty="0" smtClean="0"/>
              <a:t> Reader #1</a:t>
            </a:r>
          </a:p>
          <a:p>
            <a:endParaRPr lang="en-GB" baseline="0" dirty="0" smtClean="0"/>
          </a:p>
          <a:p>
            <a:r>
              <a:rPr lang="en-GB" baseline="0" dirty="0" smtClean="0"/>
              <a:t>Stations of the Cross: Reader #2</a:t>
            </a:r>
          </a:p>
          <a:p>
            <a:endParaRPr lang="en-GB" baseline="0" dirty="0" smtClean="0"/>
          </a:p>
          <a:p>
            <a:r>
              <a:rPr lang="en-GB" baseline="0" dirty="0" smtClean="0"/>
              <a:t>Prayers of the Faithful: Reader #3</a:t>
            </a:r>
          </a:p>
          <a:p>
            <a:endParaRPr lang="en-GB" baseline="0" dirty="0" smtClean="0"/>
          </a:p>
          <a:p>
            <a:r>
              <a:rPr lang="en-GB" baseline="0" dirty="0" smtClean="0"/>
              <a:t>Prayers of the Faithful: Reader #4</a:t>
            </a:r>
          </a:p>
          <a:p>
            <a:endParaRPr lang="en-GB" baseline="0" dirty="0" smtClean="0"/>
          </a:p>
          <a:p>
            <a:r>
              <a:rPr lang="en-GB" baseline="0" dirty="0" smtClean="0"/>
              <a:t>Concluding Prayer: Reader #5.</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Have you ever been very sad, or do you know someone who has been very sad? Being sad can really hurt someone's heart a lot, can’ it? Sometimes our hearts are sad because we cannot be with someone we love. Jesus shows us that even at our saddest moment there are people there for us, who love us – our parents, our friends and God.</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Fifth Station: Look at Jesus </a:t>
            </a:r>
          </a:p>
          <a:p>
            <a:r>
              <a:rPr lang="en-GB" dirty="0" smtClean="0"/>
              <a:t>Jesus is so tired that the soldiers know he cannot carry the heavy cross by himself. So they look around and see someone who looks strong enough to help Jesus carry this cross. This person's name is Simon.</a:t>
            </a:r>
          </a:p>
          <a:p>
            <a:r>
              <a:rPr lang="en-GB" dirty="0" smtClean="0"/>
              <a:t>Jesus just looks at Simon and quietly whispers, “Thank you” to Simon. Then they continue on the long road, carrying the cross together.</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Sometimes helping someone can be difficult, for so many different reasons. Maybe you haven't finished something that you like to do, when someone asks you for help. Or maybe you just don't feel like helping that person. Jesus is</a:t>
            </a:r>
            <a:r>
              <a:rPr lang="en-GB" baseline="0" dirty="0" smtClean="0"/>
              <a:t> the Son of God, and even He is not so proud that he refuses Simons help. But if you want help, you also must be willing to offer your help.</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Sixth Station: Look at Jesus </a:t>
            </a:r>
          </a:p>
          <a:p>
            <a:r>
              <a:rPr lang="en-GB" dirty="0" smtClean="0"/>
              <a:t>Jesus is hot, tired, and sweating. His hair is all tangled, and he is covered in dust from the long walk.</a:t>
            </a:r>
          </a:p>
          <a:p>
            <a:r>
              <a:rPr lang="en-GB" dirty="0" smtClean="0"/>
              <a:t>Suddenly, a woman pushes her way out of the crowd and stands in front of Jesus. She takes a clean cloth and gently wipes Jesus’ face. Jesus is so thankful that he leaves a picture of his face on her cloth.</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Have you ever helped someone? Have you ever done something that helped someone feel better? Sometimes you may have done something that you thought was very small or unimportant: bringing a glass of water or juice to someone, or even giving someone a helping hand with a job. Maybe you just smiled at someone who looked sad! The smallest thing we do for others can help them more than we will ever know!</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Seventh Station: Look at Jesus </a:t>
            </a:r>
          </a:p>
          <a:p>
            <a:r>
              <a:rPr lang="en-GB" dirty="0" smtClean="0"/>
              <a:t>How very tired, weak, and sad Jesus is now. Even though he keeps trying to walk with the heavy cross, he just can’t keep going. The noise from the crowd and from the soldiers makes him feel even worse. Then Jesus falls, because he just can’t take another step.</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Most</a:t>
            </a:r>
            <a:r>
              <a:rPr lang="en-GB" baseline="0" dirty="0" smtClean="0"/>
              <a:t> of us don’t complete a task perfectly the first time we try it. Sometimes even the things we know we can do can prove difficult sometimes. Do we give up? Do we simply not bother any more? Or, like Jesus, do we continue on and try our best to complete those things that are important.</a:t>
            </a:r>
            <a:endParaRPr lang="en-GB" dirty="0" smtClean="0"/>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Eighth Station: Look at Jesus </a:t>
            </a:r>
          </a:p>
          <a:p>
            <a:r>
              <a:rPr lang="en-GB" dirty="0" smtClean="0"/>
              <a:t>After Jesus gets up, he continues on the road carrying his heavy cross. He passes some women who are crying because they are so sad to see Jesus suffer. But instead of thinking only of himself and how bad he feels, Jesus tells the women not to keep crying because of him. He tells them, instead, to take care of others, and especially to take care of their children.</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Sometimes it is easy to just think about ourselves -- about what is not going the way we want it, or about problems that we have. It is very hard, then, to think about other people. But Jesus shows us how important it is to be more concerned about others. This doesn’t mean that we ignore how we feel, or what we need… but that we become more aware of how others feel, and others they need.</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Ninth Station: Look at Jesus </a:t>
            </a:r>
          </a:p>
          <a:p>
            <a:r>
              <a:rPr lang="en-GB" dirty="0" smtClean="0"/>
              <a:t>Jesus is so tired now that he can hardly take another step. It is hard for him to breathe. He has been walking a long time along the dusty road, and he has no energy left. He just can’t go on anymore. Then Jesus falls down in the street for the third time. He is so very tired. Jesus asks God to help him. And Jesus gets up again, even though it is hard for him to do.</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dirty="0" smtClean="0"/>
              <a:t>Opening</a:t>
            </a:r>
            <a:r>
              <a:rPr lang="en-GB" baseline="0" dirty="0" smtClean="0"/>
              <a:t> Prayer:</a:t>
            </a:r>
          </a:p>
          <a:p>
            <a:endParaRPr lang="en-GB" baseline="0" dirty="0" smtClean="0"/>
          </a:p>
          <a:p>
            <a:r>
              <a:rPr lang="en-GB" baseline="0" dirty="0" smtClean="0"/>
              <a:t>We come together to remember all the ways Jesus showed his love for us.</a:t>
            </a:r>
          </a:p>
          <a:p>
            <a:endParaRPr lang="en-GB" baseline="0" dirty="0" smtClean="0"/>
          </a:p>
          <a:p>
            <a:r>
              <a:rPr lang="en-GB" baseline="0" dirty="0" smtClean="0"/>
              <a:t>We remember especially how he showed his love for God and for us, in and through the events leading up to His death on the cross during Holy Week.</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When we have really tried to do our best, and have not been able to succeed, it is easy to feel like Jesus did. Sometimes other people just keep yelling about something we do, or sometimes other people make fun of the way we do something.</a:t>
            </a:r>
          </a:p>
          <a:p>
            <a:r>
              <a:rPr lang="en-GB" dirty="0" smtClean="0"/>
              <a:t>At times like these, when we feel</a:t>
            </a:r>
            <a:r>
              <a:rPr lang="en-GB" baseline="0" dirty="0" smtClean="0"/>
              <a:t> that there is no more hope or strength or energy left to carry on – we can pray to God for help.</a:t>
            </a:r>
            <a:endParaRPr lang="en-GB" dirty="0" smtClean="0"/>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Tenth Station: Look at Jesus </a:t>
            </a:r>
          </a:p>
          <a:p>
            <a:r>
              <a:rPr lang="en-GB" dirty="0" smtClean="0"/>
              <a:t>Finally Jesus reaches the hill that is the end of the road he has to walk. Jesus knows that he will die here. But before he dies, the soldiers will do more to him. They pull off his long robe, and almost all his clothes are taken from him.</a:t>
            </a:r>
          </a:p>
          <a:p>
            <a:r>
              <a:rPr lang="en-GB" dirty="0" smtClean="0"/>
              <a:t>Jesus stands in front of the crowd with only a small piece of cloth covering part of his body. Jesus asks God to help him remember that he is not alone, that God is with him through all this.</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Is it hard for you to share or to give away something that you like? Do you sometimes like to keep everything for yourself? Do you ever let a</a:t>
            </a:r>
            <a:r>
              <a:rPr lang="en-GB" baseline="0" dirty="0" smtClean="0"/>
              <a:t> possession or a thing</a:t>
            </a:r>
            <a:r>
              <a:rPr lang="en-GB" dirty="0" smtClean="0"/>
              <a:t> of yours be the reason for bad feelings or bad words between you and someone else?</a:t>
            </a:r>
            <a:r>
              <a:rPr lang="en-GB" baseline="0" dirty="0" smtClean="0"/>
              <a:t> Jesus shows us that these things are not important – be sure to hold on to your dignity, self-respect instead of possessions.</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Eleventh Station: Look at Jesus </a:t>
            </a:r>
          </a:p>
          <a:p>
            <a:r>
              <a:rPr lang="en-GB" dirty="0" smtClean="0"/>
              <a:t>How much Jesus hurts as the soldiers nail him to the cross. He hurts all over; he is tired and thirsty; he knows that he is going to die. But he looks at the people who have hurt him and, instead of saying bad things to those people, Jesus asks God to forgive them. He looks at his mother and tells her to take care of others. Even when he is dying, Jesus is thinking of other people</a:t>
            </a:r>
            <a:r>
              <a:rPr lang="en-GB" baseline="0" dirty="0" smtClean="0"/>
              <a:t>. Just before he dies, when he feels most alone, he calls out to his Father…</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Right up until the moment of His</a:t>
            </a:r>
            <a:r>
              <a:rPr lang="en-GB" baseline="0" dirty="0" smtClean="0"/>
              <a:t> death, Jesus continued to try His best and to do the right thing. Not always an easy thing to do – but Jesus went through this torment out of love for each one of us. </a:t>
            </a:r>
          </a:p>
          <a:p>
            <a:endParaRPr lang="en-GB" baseline="0" dirty="0" smtClean="0"/>
          </a:p>
          <a:p>
            <a:r>
              <a:rPr lang="en-GB" baseline="0" dirty="0" smtClean="0"/>
              <a:t>What excuse do we have for not trying </a:t>
            </a:r>
            <a:r>
              <a:rPr lang="en-GB" b="1" i="1" u="sng" baseline="0" dirty="0" smtClean="0"/>
              <a:t>our </a:t>
            </a:r>
            <a:r>
              <a:rPr lang="en-GB" baseline="0" dirty="0" smtClean="0"/>
              <a:t>best for others?</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Just before he died on the cross, Jesus did two things,</a:t>
            </a:r>
            <a:r>
              <a:rPr lang="en-GB" baseline="0" dirty="0" smtClean="0"/>
              <a:t> both things show us that ‘God is Love’.</a:t>
            </a:r>
          </a:p>
          <a:p>
            <a:endParaRPr lang="en-GB" baseline="0" dirty="0" smtClean="0"/>
          </a:p>
          <a:p>
            <a:r>
              <a:rPr lang="en-GB" dirty="0" smtClean="0"/>
              <a:t>He forgave the thief who asked</a:t>
            </a:r>
            <a:r>
              <a:rPr lang="en-GB" baseline="0" dirty="0" smtClean="0"/>
              <a:t> for forgiveness as he was crucified alongside Jesus. And he prayed to his Father.</a:t>
            </a:r>
          </a:p>
          <a:p>
            <a:endParaRPr lang="en-GB" baseline="0" dirty="0" smtClean="0"/>
          </a:p>
          <a:p>
            <a:r>
              <a:rPr lang="en-GB" baseline="0" dirty="0" smtClean="0"/>
              <a:t>It is at this moment, just before his death, that Jesus is at his most human and his most holy.</a:t>
            </a:r>
          </a:p>
          <a:p>
            <a:endParaRPr lang="en-GB" baseline="0" dirty="0" smtClean="0"/>
          </a:p>
          <a:p>
            <a:r>
              <a:rPr lang="en-GB" baseline="0" dirty="0" smtClean="0"/>
              <a:t>While he feels alone and desolate, very real human feelings, he still has faith and calls out to his Father.</a:t>
            </a:r>
          </a:p>
          <a:p>
            <a:endParaRPr lang="en-GB" baseline="0" dirty="0" smtClean="0"/>
          </a:p>
          <a:p>
            <a:r>
              <a:rPr lang="en-GB" baseline="0" dirty="0" smtClean="0"/>
              <a:t>It may seem like doubt or lack of faith, or even anger – but Jesus knows that the Father is there,,, that is why he calls to Him. And that is why he says ‘Father, into your hands I commend my spirit’ just before he dies.</a:t>
            </a:r>
          </a:p>
          <a:p>
            <a:endParaRPr lang="en-GB" baseline="0" dirty="0" smtClean="0"/>
          </a:p>
          <a:p>
            <a:r>
              <a:rPr lang="en-GB" baseline="0" dirty="0" smtClean="0"/>
              <a:t>The cross is not a sign of death – but because of what Jesus did, it is now a sign of love.</a:t>
            </a:r>
          </a:p>
        </p:txBody>
      </p:sp>
      <p:sp>
        <p:nvSpPr>
          <p:cNvPr id="4" name="Slide Number Placeholder 3"/>
          <p:cNvSpPr>
            <a:spLocks noGrp="1"/>
          </p:cNvSpPr>
          <p:nvPr>
            <p:ph type="sldNum" sz="quarter" idx="10"/>
          </p:nvPr>
        </p:nvSpPr>
        <p:spPr/>
        <p:txBody>
          <a:bodyPr/>
          <a:lstStyle/>
          <a:p>
            <a:fld id="{46032310-FE1B-4DB8-8704-2458771E4921}"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Twelfth Station: Look at Jesus </a:t>
            </a:r>
          </a:p>
          <a:p>
            <a:r>
              <a:rPr lang="en-GB" dirty="0" smtClean="0"/>
              <a:t>Finally, after the long walk, after falling three times, after having the men beat him, after being nailed to the cross and suffering on the cross, Jesus bows his head and dies.</a:t>
            </a:r>
          </a:p>
          <a:p>
            <a:r>
              <a:rPr lang="en-GB" dirty="0" smtClean="0"/>
              <a:t>Now this part of his life is over. There is nothing left for Jesus to give or to do. Jesus has given his life for all of us.</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Thirteenth Station: Look at Jesus </a:t>
            </a:r>
          </a:p>
          <a:p>
            <a:r>
              <a:rPr lang="en-GB" dirty="0" smtClean="0"/>
              <a:t>Now Jesus’ lifeless body is taken down from the cross. No more pain or suffering for Jesus; all the pain is over. Mary, Jesus’ mother, holds him tenderly in her arms. How sad she is. And how sad Jesus’ friends are. They are crying as they hold his body.</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Have you ever had to say goodbye to a loved one forever…?</a:t>
            </a:r>
          </a:p>
          <a:p>
            <a:endParaRPr lang="en-GB" dirty="0" smtClean="0"/>
          </a:p>
          <a:p>
            <a:r>
              <a:rPr lang="en-GB" dirty="0" smtClean="0"/>
              <a:t>Have you moved house, moved country – or has a member of your family passed away through old age or ill health?</a:t>
            </a:r>
          </a:p>
          <a:p>
            <a:endParaRPr lang="en-GB" dirty="0" smtClean="0"/>
          </a:p>
          <a:p>
            <a:r>
              <a:rPr lang="en-GB" dirty="0" smtClean="0"/>
              <a:t>Saying goodbye is not always easy…</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First Station </a:t>
            </a:r>
          </a:p>
          <a:p>
            <a:r>
              <a:rPr lang="en-GB" dirty="0" smtClean="0"/>
              <a:t>Jesus is standing before angry people who are yelling and saying mean, hurtful things to him. They scream at him. Some of them tell lies about him, saying that he did bad things. </a:t>
            </a:r>
          </a:p>
          <a:p>
            <a:r>
              <a:rPr lang="en-GB" dirty="0" smtClean="0"/>
              <a:t>But Jesus stays quiet, even though he knows that he will be hurt. He knows that God is with him. He even asks God to help him forgive the people who are yelling and telling lies about him. </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Fourteenth Station: Look at Jesus </a:t>
            </a:r>
          </a:p>
          <a:p>
            <a:r>
              <a:rPr lang="en-GB" dirty="0" smtClean="0"/>
              <a:t>Jesus’ friends wash his body and wrap it in a clean sheet. They touch his body gently, and then they put his body into a tomb. When they are finished, they push a very large stone over the entrance, so that no one can go inside.</a:t>
            </a:r>
          </a:p>
          <a:p>
            <a:r>
              <a:rPr lang="en-GB" dirty="0" smtClean="0"/>
              <a:t>Now there is darkness in the tomb where Jesus’ body lies, and all of his friends go home because they are very sad and tired.</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Is there someone you love who has died? When you remember that person, how does your heart look?</a:t>
            </a:r>
          </a:p>
          <a:p>
            <a:r>
              <a:rPr lang="en-GB" dirty="0" smtClean="0"/>
              <a:t>You can show your heart to Jesus, and show Jesus what you miss about the person who died. Jesus knows what your heart looks like, and loves you when you show him your heart. He</a:t>
            </a:r>
            <a:r>
              <a:rPr lang="en-GB" baseline="0" dirty="0" smtClean="0"/>
              <a:t> can help ease our pain at the loss of loved ones when he shows us the true message of Easter.</a:t>
            </a:r>
            <a:endParaRPr lang="en-GB" dirty="0" smtClean="0"/>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"Jesus is risen from the dead. The centuries have not been able to bury him. Forsaken by his friends, sentenced to die with thieves, his mangled body buried in a borrowed tomb, he has risen to command the hearts of millions, and to rid our hate-filled world of the restlessness, possession-obsession and loneliness that is the result of today’s society’s lack of hope. Each New Year brings him increasingly to life. The forces that tried to destroy him along the Stations of the Cross have long ago destroyed themselves. Those who passed judgment upon him are remembered only because of him. Military might and political tyranny still stalk the earth; they too shall perish, while the majesty of the carpenter-prophet bearing his cross to the hill will remain to overwhelm the ways of violence with his simple and enduring message of love.“</a:t>
            </a:r>
            <a:endParaRPr lang="en-GB" sz="1200" kern="1200" dirty="0" smtClean="0">
              <a:solidFill>
                <a:schemeClr val="tx1"/>
              </a:solidFill>
              <a:latin typeface="+mn-lt"/>
              <a:ea typeface="+mn-ea"/>
              <a:cs typeface="+mn-cs"/>
            </a:endParaRP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Please stand for our final prayer…</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Glory and praise to You, Risen Saviour, for You bring light to our darkness, joy to our sorrow, and the fullness of love to our reluctant hearts.</a:t>
            </a:r>
          </a:p>
          <a:p>
            <a:r>
              <a:rPr lang="en-GB" sz="1200" kern="1200" dirty="0" smtClean="0">
                <a:solidFill>
                  <a:schemeClr val="tx1"/>
                </a:solidFill>
                <a:latin typeface="+mn-lt"/>
                <a:ea typeface="+mn-ea"/>
                <a:cs typeface="+mn-cs"/>
              </a:rPr>
              <a:t>Once and for all You have conquered sin and evil.  In the glory of Your Resurrection we have been set free from all that keeps us from following You.</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this Easter season, fill our hearts with Your Light and Grace that we might joyfully echo the words of Your Holy Angels: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He is not here in the tomb: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He is risen!</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Alleluia!  Alleluia!</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the name of the Father…</a:t>
            </a:r>
          </a:p>
          <a:p>
            <a:r>
              <a:rPr lang="en-GB" sz="1200" kern="1200" dirty="0" smtClean="0">
                <a:solidFill>
                  <a:schemeClr val="tx1"/>
                </a:solidFill>
                <a:latin typeface="+mn-lt"/>
                <a:ea typeface="+mn-ea"/>
                <a:cs typeface="+mn-cs"/>
              </a:rPr>
              <a:t>		…Amen.</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34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 </a:t>
            </a:r>
          </a:p>
          <a:p>
            <a:r>
              <a:rPr lang="en-GB" dirty="0" smtClean="0"/>
              <a:t>Has anyone ever said mean or hurtful things about you, or has anyone ever told a lie about you? If someone did that to you, how</a:t>
            </a:r>
            <a:r>
              <a:rPr lang="en-GB" baseline="0" dirty="0" smtClean="0"/>
              <a:t> did it make you feel?</a:t>
            </a:r>
            <a:r>
              <a:rPr lang="en-GB" dirty="0" smtClean="0"/>
              <a:t>. Maybe you were scared, or hurt, or maybe you felt very angry. </a:t>
            </a:r>
          </a:p>
          <a:p>
            <a:r>
              <a:rPr lang="en-GB" dirty="0" smtClean="0"/>
              <a:t>When you are aware of how you felt, you</a:t>
            </a:r>
            <a:r>
              <a:rPr lang="en-GB" baseline="0" dirty="0" smtClean="0"/>
              <a:t> know how Jesus felt</a:t>
            </a:r>
            <a:r>
              <a:rPr lang="en-GB" dirty="0" smtClean="0"/>
              <a:t>. But Jesus</a:t>
            </a:r>
            <a:r>
              <a:rPr lang="en-GB" baseline="0" dirty="0" smtClean="0"/>
              <a:t> didn’t retaliate, or try to get his accusers back – he simply told the truth.</a:t>
            </a:r>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Second Station </a:t>
            </a:r>
          </a:p>
          <a:p>
            <a:r>
              <a:rPr lang="en-GB" dirty="0" smtClean="0"/>
              <a:t>When the soldiers put a big, heavy cross on Jesus' shoulders, Jesus doesn't fight with them or say angry words to them. He knows that he has to carry this cross a long way, and he knows that the way will be very hard for him at times. But Jesus knows that God is with him, and he asks God to help him to carry this cross, even though it is heavy. </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dirty="0" smtClean="0"/>
              <a:t>Have you ever had something happen that was very hard for you? A difficult job at home, complicated schoolwork or</a:t>
            </a:r>
            <a:r>
              <a:rPr lang="en-GB" baseline="0" dirty="0" smtClean="0"/>
              <a:t> a problem in your personal life?</a:t>
            </a:r>
            <a:r>
              <a:rPr lang="en-GB" dirty="0" smtClean="0"/>
              <a:t> Sometimes adults or older children might</a:t>
            </a:r>
            <a:r>
              <a:rPr lang="en-GB" baseline="0" dirty="0" smtClean="0"/>
              <a:t> not treat you</a:t>
            </a:r>
            <a:r>
              <a:rPr lang="en-GB" dirty="0" smtClean="0"/>
              <a:t> nicely. Sometimes we just can't have things the way we want them. </a:t>
            </a:r>
          </a:p>
          <a:p>
            <a:r>
              <a:rPr lang="en-GB" dirty="0" smtClean="0"/>
              <a:t>Take some time to examine how you feel when this happens</a:t>
            </a:r>
            <a:r>
              <a:rPr lang="en-GB" baseline="0" dirty="0" smtClean="0"/>
              <a:t> – do we sulk… complain… or give out? How often do we simply get on with the task in hand like Jesus did?</a:t>
            </a:r>
            <a:endParaRPr lang="en-GB" dirty="0" smtClean="0"/>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Third Station:</a:t>
            </a:r>
          </a:p>
          <a:p>
            <a:r>
              <a:rPr lang="en-GB" dirty="0" smtClean="0"/>
              <a:t>Jesus is so tired as he walks along the road with the heavy cross on his shoulders. The cross keeps pushing into his shoulder, and the stones on the road hurt his feet. People yell and push him; the soldiers shout for him to move faster. </a:t>
            </a:r>
          </a:p>
          <a:p>
            <a:r>
              <a:rPr lang="en-GB" dirty="0" smtClean="0"/>
              <a:t>Then Jesus falls, and the soldiers yell at him more. How tired Jesus is! Jesus prays in his heart, “God, help me remember that you are here.” </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Look at Your Heart </a:t>
            </a:r>
          </a:p>
          <a:p>
            <a:r>
              <a:rPr lang="en-GB" dirty="0" smtClean="0"/>
              <a:t>Did you ever fall when you were playing, or when you were helping with something? Falling really hurts, doesn't it? When people make mistakes or fail at a task, it is like falling. And when that happens, our hearts sometimes feels like it is hurt.</a:t>
            </a:r>
          </a:p>
          <a:p>
            <a:r>
              <a:rPr lang="en-GB" dirty="0" smtClean="0"/>
              <a:t>The mistake </a:t>
            </a:r>
            <a:r>
              <a:rPr lang="en-GB" dirty="0" err="1" smtClean="0"/>
              <a:t>isnt</a:t>
            </a:r>
            <a:r>
              <a:rPr lang="en-GB" dirty="0" smtClean="0"/>
              <a:t> what is important – what is important is that you get back up and try again. </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en-GB" b="1" dirty="0" smtClean="0"/>
              <a:t>Fourth Station: Look at Jesus </a:t>
            </a:r>
          </a:p>
          <a:p>
            <a:r>
              <a:rPr lang="en-GB" dirty="0" smtClean="0"/>
              <a:t>As Jesus walks slowly with the cross on his shoulders, a woman comes up to him. It’s Jesus’ mother, Mary. How sad for them to see each other now. Mary feels so sad because she sees how much he is suffering, and Jesus sees the sadness Mary feels. Even though they both know that God is with them, they can’t even say anything to each other, because they are so sad.</a:t>
            </a:r>
          </a:p>
          <a:p>
            <a:endParaRPr lang="en-GB" dirty="0"/>
          </a:p>
        </p:txBody>
      </p:sp>
      <p:sp>
        <p:nvSpPr>
          <p:cNvPr id="4" name="Slide Number Placeholder 3"/>
          <p:cNvSpPr>
            <a:spLocks noGrp="1"/>
          </p:cNvSpPr>
          <p:nvPr>
            <p:ph type="sldNum" sz="quarter" idx="10"/>
          </p:nvPr>
        </p:nvSpPr>
        <p:spPr/>
        <p:txBody>
          <a:bodyPr/>
          <a:lstStyle/>
          <a:p>
            <a:fld id="{46032310-FE1B-4DB8-8704-2458771E492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52AB27-8EB8-4F53-AB47-0E7197ED1FAB}" type="datetimeFigureOut">
              <a:rPr lang="en-US" smtClean="0"/>
              <a:pPr/>
              <a:t>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52AB27-8EB8-4F53-AB47-0E7197ED1FAB}" type="datetimeFigureOut">
              <a:rPr lang="en-US" smtClean="0"/>
              <a:pPr/>
              <a:t>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52AB27-8EB8-4F53-AB47-0E7197ED1FAB}" type="datetimeFigureOut">
              <a:rPr lang="en-US" smtClean="0"/>
              <a:pPr/>
              <a:t>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52AB27-8EB8-4F53-AB47-0E7197ED1FAB}" type="datetimeFigureOut">
              <a:rPr lang="en-US" smtClean="0"/>
              <a:pPr/>
              <a:t>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2AB27-8EB8-4F53-AB47-0E7197ED1FAB}" type="datetimeFigureOut">
              <a:rPr lang="en-US" smtClean="0"/>
              <a:pPr/>
              <a:t>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52AB27-8EB8-4F53-AB47-0E7197ED1FAB}" type="datetimeFigureOut">
              <a:rPr lang="en-US" smtClean="0"/>
              <a:pPr/>
              <a:t>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52AB27-8EB8-4F53-AB47-0E7197ED1FAB}" type="datetimeFigureOut">
              <a:rPr lang="en-US" smtClean="0"/>
              <a:pPr/>
              <a:t>2/10/2013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52AB27-8EB8-4F53-AB47-0E7197ED1FAB}" type="datetimeFigureOut">
              <a:rPr lang="en-US" smtClean="0"/>
              <a:pPr/>
              <a:t>2/10/2013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AB27-8EB8-4F53-AB47-0E7197ED1FAB}" type="datetimeFigureOut">
              <a:rPr lang="en-US" smtClean="0"/>
              <a:pPr/>
              <a:t>2/10/2013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AB27-8EB8-4F53-AB47-0E7197ED1FAB}" type="datetimeFigureOut">
              <a:rPr lang="en-US" smtClean="0"/>
              <a:pPr/>
              <a:t>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AB27-8EB8-4F53-AB47-0E7197ED1FAB}" type="datetimeFigureOut">
              <a:rPr lang="en-US" smtClean="0"/>
              <a:pPr/>
              <a:t>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05D730-F6D2-471F-81B1-ED92B4234543}"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2AB27-8EB8-4F53-AB47-0E7197ED1FAB}" type="datetimeFigureOut">
              <a:rPr lang="en-US" smtClean="0"/>
              <a:pPr/>
              <a:t>2/10/2013</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5D730-F6D2-471F-81B1-ED92B423454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wmf"/><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gi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Michael Purcell\Pictures\Microsoft Clip Organizer\j0172539.gif"/>
          <p:cNvPicPr>
            <a:picLocks noChangeAspect="1" noChangeArrowheads="1" noCrop="1"/>
          </p:cNvPicPr>
          <p:nvPr/>
        </p:nvPicPr>
        <p:blipFill>
          <a:blip r:embed="rId3" cstate="print">
            <a:grayscl/>
          </a:blip>
          <a:srcRect/>
          <a:stretch>
            <a:fillRect/>
          </a:stretch>
        </p:blipFill>
        <p:spPr bwMode="auto">
          <a:xfrm>
            <a:off x="4286248" y="785794"/>
            <a:ext cx="3679565" cy="2918276"/>
          </a:xfrm>
          <a:prstGeom prst="rect">
            <a:avLst/>
          </a:prstGeom>
          <a:noFill/>
        </p:spPr>
      </p:pic>
      <p:pic>
        <p:nvPicPr>
          <p:cNvPr id="1029" name="Picture 5" descr="C:\Users\Michael Purcell\Pictures\Microsoft Clip Organizer\j0172539.gif"/>
          <p:cNvPicPr>
            <a:picLocks noChangeAspect="1" noChangeArrowheads="1" noCrop="1"/>
          </p:cNvPicPr>
          <p:nvPr/>
        </p:nvPicPr>
        <p:blipFill>
          <a:blip r:embed="rId3" cstate="print">
            <a:grayscl/>
          </a:blip>
          <a:srcRect/>
          <a:stretch>
            <a:fillRect/>
          </a:stretch>
        </p:blipFill>
        <p:spPr bwMode="auto">
          <a:xfrm>
            <a:off x="1714480" y="928671"/>
            <a:ext cx="3357587" cy="2662913"/>
          </a:xfrm>
          <a:prstGeom prst="rect">
            <a:avLst/>
          </a:prstGeom>
          <a:noFill/>
        </p:spPr>
      </p:pic>
      <p:sp>
        <p:nvSpPr>
          <p:cNvPr id="2" name="TextBox 1"/>
          <p:cNvSpPr txBox="1"/>
          <p:nvPr/>
        </p:nvSpPr>
        <p:spPr>
          <a:xfrm>
            <a:off x="1071537" y="285728"/>
            <a:ext cx="7072363" cy="2554545"/>
          </a:xfrm>
          <a:prstGeom prst="rect">
            <a:avLst/>
          </a:prstGeom>
          <a:noFill/>
        </p:spPr>
        <p:style>
          <a:lnRef idx="0">
            <a:schemeClr val="accent6"/>
          </a:lnRef>
          <a:fillRef idx="1001">
            <a:schemeClr val="lt1"/>
          </a:fillRef>
          <a:effectRef idx="3">
            <a:schemeClr val="accent6"/>
          </a:effectRef>
          <a:fontRef idx="minor">
            <a:schemeClr val="lt1"/>
          </a:fontRef>
        </p:style>
        <p:txBody>
          <a:bodyPr wrap="square" rtlCol="0">
            <a:spAutoFit/>
          </a:bodyPr>
          <a:lstStyle/>
          <a:p>
            <a:pPr algn="ctr"/>
            <a:r>
              <a:rPr lang="en-GB" sz="8000" b="1" dirty="0" smtClean="0">
                <a:ln w="10541" cmpd="sng">
                  <a:solidFill>
                    <a:srgbClr val="7D7D7D">
                      <a:tint val="100000"/>
                      <a:shade val="100000"/>
                      <a:satMod val="110000"/>
                    </a:srgbClr>
                  </a:solidFill>
                  <a:prstDash val="solid"/>
                </a:ln>
                <a:solidFill>
                  <a:schemeClr val="tx1"/>
                </a:solidFill>
                <a:latin typeface="Bobcat" pitchFamily="2" charset="0"/>
              </a:rPr>
              <a:t>Easter Service, </a:t>
            </a:r>
          </a:p>
          <a:p>
            <a:pPr algn="ctr"/>
            <a:r>
              <a:rPr lang="en-GB" sz="8000" b="1" dirty="0" smtClean="0">
                <a:ln w="10541" cmpd="sng">
                  <a:solidFill>
                    <a:srgbClr val="7D7D7D">
                      <a:tint val="100000"/>
                      <a:shade val="100000"/>
                      <a:satMod val="110000"/>
                    </a:srgbClr>
                  </a:solidFill>
                  <a:prstDash val="solid"/>
                </a:ln>
                <a:solidFill>
                  <a:schemeClr val="tx1"/>
                </a:solidFill>
                <a:latin typeface="Bobcat" pitchFamily="2" charset="0"/>
              </a:rPr>
              <a:t>March 2008.</a:t>
            </a:r>
            <a:endParaRPr lang="en-GB" sz="8000" b="1" dirty="0">
              <a:ln w="10541" cmpd="sng">
                <a:solidFill>
                  <a:srgbClr val="7D7D7D">
                    <a:tint val="100000"/>
                    <a:shade val="100000"/>
                    <a:satMod val="110000"/>
                  </a:srgbClr>
                </a:solidFill>
                <a:prstDash val="solid"/>
              </a:ln>
              <a:solidFill>
                <a:schemeClr val="tx1"/>
              </a:solidFill>
              <a:latin typeface="Bobcat" pitchFamily="2" charset="0"/>
            </a:endParaRPr>
          </a:p>
        </p:txBody>
      </p:sp>
      <p:pic>
        <p:nvPicPr>
          <p:cNvPr id="7" name="Picture 6" descr="Stations of the Cross"/>
          <p:cNvPicPr/>
          <p:nvPr/>
        </p:nvPicPr>
        <p:blipFill>
          <a:blip r:embed="rId4" cstate="print"/>
          <a:srcRect/>
          <a:stretch>
            <a:fillRect/>
          </a:stretch>
        </p:blipFill>
        <p:spPr bwMode="auto">
          <a:xfrm>
            <a:off x="3214677" y="2285993"/>
            <a:ext cx="2786083" cy="3810010"/>
          </a:xfrm>
          <a:prstGeom prst="rect">
            <a:avLst/>
          </a:prstGeom>
          <a:noFill/>
          <a:ln w="9525">
            <a:noFill/>
            <a:miter lim="800000"/>
            <a:headEnd/>
            <a:tailEnd/>
          </a:ln>
        </p:spPr>
      </p:pic>
      <p:pic>
        <p:nvPicPr>
          <p:cNvPr id="11" name="Picture 5" descr="C:\Users\Michael Purcell\Pictures\Microsoft Clip Organizer\j0172539.gif"/>
          <p:cNvPicPr>
            <a:picLocks noChangeAspect="1" noChangeArrowheads="1" noCrop="1"/>
          </p:cNvPicPr>
          <p:nvPr/>
        </p:nvPicPr>
        <p:blipFill>
          <a:blip r:embed="rId3" cstate="print">
            <a:grayscl/>
          </a:blip>
          <a:srcRect/>
          <a:stretch>
            <a:fillRect/>
          </a:stretch>
        </p:blipFill>
        <p:spPr bwMode="auto">
          <a:xfrm>
            <a:off x="1428729" y="3429001"/>
            <a:ext cx="3092531" cy="2452697"/>
          </a:xfrm>
          <a:prstGeom prst="rect">
            <a:avLst/>
          </a:prstGeom>
          <a:noFill/>
        </p:spPr>
      </p:pic>
      <p:pic>
        <p:nvPicPr>
          <p:cNvPr id="10" name="Picture 5" descr="C:\Users\Michael Purcell\Pictures\Microsoft Clip Organizer\j0172539.gif"/>
          <p:cNvPicPr>
            <a:picLocks noChangeAspect="1" noChangeArrowheads="1" noCrop="1"/>
          </p:cNvPicPr>
          <p:nvPr/>
        </p:nvPicPr>
        <p:blipFill>
          <a:blip r:embed="rId3" cstate="print">
            <a:grayscl/>
          </a:blip>
          <a:srcRect/>
          <a:stretch>
            <a:fillRect/>
          </a:stretch>
        </p:blipFill>
        <p:spPr bwMode="auto">
          <a:xfrm>
            <a:off x="4500563" y="3429001"/>
            <a:ext cx="3452827" cy="2738449"/>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C:\Users\Michael Purcell\Pictures\Microsoft Clip Organizer\j0178845.jpg"/>
          <p:cNvPicPr>
            <a:picLocks noChangeAspect="1" noChangeArrowheads="1"/>
          </p:cNvPicPr>
          <p:nvPr/>
        </p:nvPicPr>
        <p:blipFill>
          <a:blip r:embed="rId3" cstate="print"/>
          <a:srcRect/>
          <a:stretch>
            <a:fillRect/>
          </a:stretch>
        </p:blipFill>
        <p:spPr bwMode="auto">
          <a:xfrm>
            <a:off x="1214416" y="1500174"/>
            <a:ext cx="5679321" cy="3786214"/>
          </a:xfrm>
          <a:prstGeom prst="rect">
            <a:avLst/>
          </a:prstGeom>
          <a:noFill/>
        </p:spPr>
      </p:pic>
      <p:sp>
        <p:nvSpPr>
          <p:cNvPr id="3" name="TextBox 2"/>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3000" fill="hold"/>
                                        <p:tgtEl>
                                          <p:spTgt spid="22534"/>
                                        </p:tgtEl>
                                        <p:attrNameLst>
                                          <p:attrName>ppt_w</p:attrName>
                                        </p:attrNameLst>
                                      </p:cBhvr>
                                      <p:tavLst>
                                        <p:tav tm="0">
                                          <p:val>
                                            <p:fltVal val="0"/>
                                          </p:val>
                                        </p:tav>
                                        <p:tav tm="100000">
                                          <p:val>
                                            <p:strVal val="#ppt_w"/>
                                          </p:val>
                                        </p:tav>
                                      </p:tavLst>
                                    </p:anim>
                                    <p:anim calcmode="lin" valueType="num">
                                      <p:cBhvr>
                                        <p:cTn id="8" dur="3000" fill="hold"/>
                                        <p:tgtEl>
                                          <p:spTgt spid="22534"/>
                                        </p:tgtEl>
                                        <p:attrNameLst>
                                          <p:attrName>ppt_h</p:attrName>
                                        </p:attrNameLst>
                                      </p:cBhvr>
                                      <p:tavLst>
                                        <p:tav tm="0">
                                          <p:val>
                                            <p:fltVal val="0"/>
                                          </p:val>
                                        </p:tav>
                                        <p:tav tm="100000">
                                          <p:val>
                                            <p:strVal val="#ppt_h"/>
                                          </p:val>
                                        </p:tav>
                                      </p:tavLst>
                                    </p:anim>
                                    <p:animEffect transition="in" filter="fade">
                                      <p:cBhvr>
                                        <p:cTn id="9" dur="3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fth Station"/>
          <p:cNvPicPr>
            <a:picLocks noChangeAspect="1" noChangeArrowheads="1"/>
          </p:cNvPicPr>
          <p:nvPr/>
        </p:nvPicPr>
        <p:blipFill>
          <a:blip r:embed="rId3" cstate="print"/>
          <a:srcRect/>
          <a:stretch>
            <a:fillRect/>
          </a:stretch>
        </p:blipFill>
        <p:spPr bwMode="auto">
          <a:xfrm>
            <a:off x="2500299" y="500042"/>
            <a:ext cx="4000528" cy="5551755"/>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8194" name="Picture 2" descr="C:\Users\Michael Purcell\Pictures\Microsoft Clip Organizer\j0078794.wmf"/>
          <p:cNvPicPr>
            <a:picLocks noChangeAspect="1" noChangeArrowheads="1"/>
          </p:cNvPicPr>
          <p:nvPr/>
        </p:nvPicPr>
        <p:blipFill>
          <a:blip r:embed="rId3" cstate="print"/>
          <a:srcRect/>
          <a:stretch>
            <a:fillRect/>
          </a:stretch>
        </p:blipFill>
        <p:spPr bwMode="auto">
          <a:xfrm>
            <a:off x="3500432" y="642919"/>
            <a:ext cx="3012465" cy="4460721"/>
          </a:xfrm>
          <a:prstGeom prst="rect">
            <a:avLst/>
          </a:prstGeom>
          <a:noFill/>
        </p:spPr>
      </p:pic>
      <p:pic>
        <p:nvPicPr>
          <p:cNvPr id="8195" name="Picture 3"/>
          <p:cNvPicPr>
            <a:picLocks noChangeAspect="1" noChangeArrowheads="1"/>
          </p:cNvPicPr>
          <p:nvPr/>
        </p:nvPicPr>
        <p:blipFill>
          <a:blip r:embed="rId4" cstate="print"/>
          <a:srcRect/>
          <a:stretch>
            <a:fillRect/>
          </a:stretch>
        </p:blipFill>
        <p:spPr bwMode="auto">
          <a:xfrm rot="20665494">
            <a:off x="1773509" y="2439157"/>
            <a:ext cx="3177311" cy="406695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decel="100000"/>
                                        <p:tgtEl>
                                          <p:spTgt spid="8195"/>
                                        </p:tgtEl>
                                      </p:cBhvr>
                                    </p:animEffect>
                                    <p:anim calcmode="lin" valueType="num">
                                      <p:cBhvr>
                                        <p:cTn id="8" dur="800" decel="100000" fill="hold"/>
                                        <p:tgtEl>
                                          <p:spTgt spid="8195"/>
                                        </p:tgtEl>
                                        <p:attrNameLst>
                                          <p:attrName>style.rotation</p:attrName>
                                        </p:attrNameLst>
                                      </p:cBhvr>
                                      <p:tavLst>
                                        <p:tav tm="0">
                                          <p:val>
                                            <p:fltVal val="-90"/>
                                          </p:val>
                                        </p:tav>
                                        <p:tav tm="100000">
                                          <p:val>
                                            <p:fltVal val="0"/>
                                          </p:val>
                                        </p:tav>
                                      </p:tavLst>
                                    </p:anim>
                                    <p:anim calcmode="lin" valueType="num">
                                      <p:cBhvr>
                                        <p:cTn id="9" dur="800" decel="100000" fill="hold"/>
                                        <p:tgtEl>
                                          <p:spTgt spid="8195"/>
                                        </p:tgtEl>
                                        <p:attrNameLst>
                                          <p:attrName>ppt_x</p:attrName>
                                        </p:attrNameLst>
                                      </p:cBhvr>
                                      <p:tavLst>
                                        <p:tav tm="0">
                                          <p:val>
                                            <p:strVal val="#ppt_x+0.4"/>
                                          </p:val>
                                        </p:tav>
                                        <p:tav tm="100000">
                                          <p:val>
                                            <p:strVal val="#ppt_x-0.05"/>
                                          </p:val>
                                        </p:tav>
                                      </p:tavLst>
                                    </p:anim>
                                    <p:anim calcmode="lin" valueType="num">
                                      <p:cBhvr>
                                        <p:cTn id="10" dur="800" decel="100000" fill="hold"/>
                                        <p:tgtEl>
                                          <p:spTgt spid="81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ixth Station"/>
          <p:cNvPicPr>
            <a:picLocks noChangeAspect="1" noChangeArrowheads="1"/>
          </p:cNvPicPr>
          <p:nvPr/>
        </p:nvPicPr>
        <p:blipFill>
          <a:blip r:embed="rId3" cstate="print"/>
          <a:srcRect/>
          <a:stretch>
            <a:fillRect/>
          </a:stretch>
        </p:blipFill>
        <p:spPr bwMode="auto">
          <a:xfrm>
            <a:off x="2786049" y="714357"/>
            <a:ext cx="3929091" cy="5452616"/>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Michael Purcell\Pictures\Microsoft Clip Organizer\j0422532.jpg"/>
          <p:cNvPicPr>
            <a:picLocks noChangeAspect="1" noChangeArrowheads="1"/>
          </p:cNvPicPr>
          <p:nvPr/>
        </p:nvPicPr>
        <p:blipFill>
          <a:blip r:embed="rId3" cstate="print"/>
          <a:srcRect/>
          <a:stretch>
            <a:fillRect/>
          </a:stretch>
        </p:blipFill>
        <p:spPr bwMode="auto">
          <a:xfrm>
            <a:off x="2000233" y="642918"/>
            <a:ext cx="5572140" cy="5572140"/>
          </a:xfrm>
          <a:prstGeom prst="rect">
            <a:avLst/>
          </a:prstGeom>
          <a:blipFill dpi="0" rotWithShape="1">
            <a:blip r:embed="rId4" cstate="print">
              <a:alphaModFix amt="16000"/>
            </a:blip>
            <a:srcRect/>
            <a:tile tx="0" ty="0" sx="100000" sy="100000" flip="none" algn="tl"/>
          </a:blipFill>
        </p:spPr>
      </p:pic>
      <p:sp>
        <p:nvSpPr>
          <p:cNvPr id="3" name="TextBox 2"/>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p:cTn id="7" dur="5000" fill="hold"/>
                                        <p:tgtEl>
                                          <p:spTgt spid="18433"/>
                                        </p:tgtEl>
                                        <p:attrNameLst>
                                          <p:attrName>ppt_w</p:attrName>
                                        </p:attrNameLst>
                                      </p:cBhvr>
                                      <p:tavLst>
                                        <p:tav tm="0">
                                          <p:val>
                                            <p:fltVal val="0"/>
                                          </p:val>
                                        </p:tav>
                                        <p:tav tm="100000">
                                          <p:val>
                                            <p:strVal val="#ppt_w"/>
                                          </p:val>
                                        </p:tav>
                                      </p:tavLst>
                                    </p:anim>
                                    <p:anim calcmode="lin" valueType="num">
                                      <p:cBhvr>
                                        <p:cTn id="8" dur="5000" fill="hold"/>
                                        <p:tgtEl>
                                          <p:spTgt spid="18433"/>
                                        </p:tgtEl>
                                        <p:attrNameLst>
                                          <p:attrName>ppt_h</p:attrName>
                                        </p:attrNameLst>
                                      </p:cBhvr>
                                      <p:tavLst>
                                        <p:tav tm="0">
                                          <p:val>
                                            <p:fltVal val="0"/>
                                          </p:val>
                                        </p:tav>
                                        <p:tav tm="100000">
                                          <p:val>
                                            <p:strVal val="#ppt_h"/>
                                          </p:val>
                                        </p:tav>
                                      </p:tavLst>
                                    </p:anim>
                                    <p:animEffect transition="in" filter="fade">
                                      <p:cBhvr>
                                        <p:cTn id="9" dur="5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eventh Station"/>
          <p:cNvPicPr>
            <a:picLocks noChangeAspect="1" noChangeArrowheads="1"/>
          </p:cNvPicPr>
          <p:nvPr/>
        </p:nvPicPr>
        <p:blipFill>
          <a:blip r:embed="rId3" cstate="print"/>
          <a:srcRect/>
          <a:stretch>
            <a:fillRect/>
          </a:stretch>
        </p:blipFill>
        <p:spPr bwMode="auto">
          <a:xfrm>
            <a:off x="2428861" y="714357"/>
            <a:ext cx="4071967" cy="5401588"/>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3074" name="Picture 2" descr="C:\Users\Michael Purcell\Pictures\Microsoft Clip Organizer\j0281333.wmf"/>
          <p:cNvPicPr>
            <a:picLocks noChangeAspect="1" noChangeArrowheads="1"/>
          </p:cNvPicPr>
          <p:nvPr/>
        </p:nvPicPr>
        <p:blipFill>
          <a:blip r:embed="rId3" cstate="print"/>
          <a:srcRect/>
          <a:stretch>
            <a:fillRect/>
          </a:stretch>
        </p:blipFill>
        <p:spPr bwMode="auto">
          <a:xfrm>
            <a:off x="2285984" y="1000109"/>
            <a:ext cx="3786213" cy="503603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2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ighth Station"/>
          <p:cNvPicPr>
            <a:picLocks noChangeAspect="1" noChangeArrowheads="1"/>
          </p:cNvPicPr>
          <p:nvPr/>
        </p:nvPicPr>
        <p:blipFill>
          <a:blip r:embed="rId3" cstate="print"/>
          <a:srcRect/>
          <a:stretch>
            <a:fillRect/>
          </a:stretch>
        </p:blipFill>
        <p:spPr bwMode="auto">
          <a:xfrm>
            <a:off x="2857488" y="857233"/>
            <a:ext cx="3929091" cy="5452616"/>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4098" name="Picture 2" descr="C:\Users\Michael Purcell\Pictures\Microsoft Clip Organizer\bd19971_.wmf"/>
          <p:cNvPicPr>
            <a:picLocks noChangeAspect="1" noChangeArrowheads="1"/>
          </p:cNvPicPr>
          <p:nvPr/>
        </p:nvPicPr>
        <p:blipFill>
          <a:blip r:embed="rId3" cstate="print"/>
          <a:srcRect/>
          <a:stretch>
            <a:fillRect/>
          </a:stretch>
        </p:blipFill>
        <p:spPr bwMode="auto">
          <a:xfrm>
            <a:off x="785787" y="2143116"/>
            <a:ext cx="3200296" cy="3455130"/>
          </a:xfrm>
          <a:prstGeom prst="rect">
            <a:avLst/>
          </a:prstGeom>
          <a:noFill/>
        </p:spPr>
      </p:pic>
      <p:pic>
        <p:nvPicPr>
          <p:cNvPr id="4099" name="Picture 3" descr="C:\Users\Michael Purcell\Pictures\Microsoft Clip Organizer\j0398161.wmf"/>
          <p:cNvPicPr>
            <a:picLocks noChangeAspect="1" noChangeArrowheads="1"/>
          </p:cNvPicPr>
          <p:nvPr/>
        </p:nvPicPr>
        <p:blipFill>
          <a:blip r:embed="rId4" cstate="print"/>
          <a:srcRect/>
          <a:stretch>
            <a:fillRect/>
          </a:stretch>
        </p:blipFill>
        <p:spPr bwMode="auto">
          <a:xfrm>
            <a:off x="4071934" y="785794"/>
            <a:ext cx="2071703" cy="1875042"/>
          </a:xfrm>
          <a:prstGeom prst="rect">
            <a:avLst/>
          </a:prstGeom>
          <a:noFill/>
        </p:spPr>
      </p:pic>
      <p:pic>
        <p:nvPicPr>
          <p:cNvPr id="4100" name="Picture 4" descr="C:\Users\Michael Purcell\Pictures\Microsoft Clip Organizer\bd19644_.wmf"/>
          <p:cNvPicPr>
            <a:picLocks noChangeAspect="1" noChangeArrowheads="1"/>
          </p:cNvPicPr>
          <p:nvPr/>
        </p:nvPicPr>
        <p:blipFill>
          <a:blip r:embed="rId5" cstate="print"/>
          <a:srcRect/>
          <a:stretch>
            <a:fillRect/>
          </a:stretch>
        </p:blipFill>
        <p:spPr bwMode="auto">
          <a:xfrm>
            <a:off x="4929191" y="3071811"/>
            <a:ext cx="2143140" cy="259037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par>
                          <p:cTn id="10" fill="hold">
                            <p:stCondLst>
                              <p:cond delay="6000"/>
                            </p:stCondLst>
                            <p:childTnLst>
                              <p:par>
                                <p:cTn id="11" presetID="42" presetClass="entr" presetSubtype="0"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anim calcmode="lin" valueType="num">
                                      <p:cBhvr>
                                        <p:cTn id="14" dur="1000" fill="hold"/>
                                        <p:tgtEl>
                                          <p:spTgt spid="4100"/>
                                        </p:tgtEl>
                                        <p:attrNameLst>
                                          <p:attrName>ppt_x</p:attrName>
                                        </p:attrNameLst>
                                      </p:cBhvr>
                                      <p:tavLst>
                                        <p:tav tm="0">
                                          <p:val>
                                            <p:strVal val="#ppt_x"/>
                                          </p:val>
                                        </p:tav>
                                        <p:tav tm="100000">
                                          <p:val>
                                            <p:strVal val="#ppt_x"/>
                                          </p:val>
                                        </p:tav>
                                      </p:tavLst>
                                    </p:anim>
                                    <p:anim calcmode="lin" valueType="num">
                                      <p:cBhvr>
                                        <p:cTn id="15" dur="1000" fill="hold"/>
                                        <p:tgtEl>
                                          <p:spTgt spid="4100"/>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6"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inth Station"/>
          <p:cNvPicPr>
            <a:picLocks noChangeAspect="1" noChangeArrowheads="1"/>
          </p:cNvPicPr>
          <p:nvPr/>
        </p:nvPicPr>
        <p:blipFill>
          <a:blip r:embed="rId3" cstate="print"/>
          <a:srcRect/>
          <a:stretch>
            <a:fillRect/>
          </a:stretch>
        </p:blipFill>
        <p:spPr bwMode="auto">
          <a:xfrm>
            <a:off x="2214547" y="571480"/>
            <a:ext cx="4254408" cy="5643602"/>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
        <p:nvSpPr>
          <p:cNvPr id="5" name="TextBox 4"/>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
        <p:nvSpPr>
          <p:cNvPr id="6" name="TextBox 5"/>
          <p:cNvSpPr txBox="1"/>
          <p:nvPr/>
        </p:nvSpPr>
        <p:spPr>
          <a:xfrm>
            <a:off x="2143109" y="642919"/>
            <a:ext cx="5000660" cy="5632311"/>
          </a:xfrm>
          <a:prstGeom prst="rect">
            <a:avLst/>
          </a:prstGeom>
          <a:noFill/>
        </p:spPr>
        <p:txBody>
          <a:bodyPr wrap="square" rtlCol="0">
            <a:spAutoFit/>
          </a:bodyPr>
          <a:lstStyle/>
          <a:p>
            <a:pPr algn="ctr"/>
            <a:r>
              <a:rPr lang="en-GB"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pperplate Gothic Bold" pitchFamily="34" charset="0"/>
              </a:rPr>
              <a:t>What can the events of Holy Week, nearly 2,000 years ago, teach us about how we should live our lives this, and every week?</a:t>
            </a:r>
            <a:endParaRPr lang="en-GB"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pperplate Goth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Effect transition="in" filter="fade">
                                      <p:cBhvr>
                                        <p:cTn id="15" dur="3000"/>
                                        <p:tgtEl>
                                          <p:spTgt spid="3"/>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fltVal val="0"/>
                                          </p:val>
                                        </p:tav>
                                        <p:tav tm="100000">
                                          <p:val>
                                            <p:strVal val="#ppt_w"/>
                                          </p:val>
                                        </p:tav>
                                      </p:tavLst>
                                    </p:anim>
                                    <p:anim calcmode="lin" valueType="num">
                                      <p:cBhvr>
                                        <p:cTn id="20" dur="3000" fill="hold"/>
                                        <p:tgtEl>
                                          <p:spTgt spid="5"/>
                                        </p:tgtEl>
                                        <p:attrNameLst>
                                          <p:attrName>ppt_h</p:attrName>
                                        </p:attrNameLst>
                                      </p:cBhvr>
                                      <p:tavLst>
                                        <p:tav tm="0">
                                          <p:val>
                                            <p:fltVal val="0"/>
                                          </p:val>
                                        </p:tav>
                                        <p:tav tm="100000">
                                          <p:val>
                                            <p:strVal val="#ppt_h"/>
                                          </p:val>
                                        </p:tav>
                                      </p:tavLst>
                                    </p:anim>
                                    <p:animEffect transition="in" filter="fade">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5122" name="Picture 2" descr="C:\Users\Michael Purcell\Pictures\Microsoft Clip Organizer\j0434135.jpg"/>
          <p:cNvPicPr>
            <a:picLocks noChangeAspect="1" noChangeArrowheads="1"/>
          </p:cNvPicPr>
          <p:nvPr/>
        </p:nvPicPr>
        <p:blipFill>
          <a:blip r:embed="rId3" cstate="print"/>
          <a:srcRect/>
          <a:stretch>
            <a:fillRect/>
          </a:stretch>
        </p:blipFill>
        <p:spPr bwMode="auto">
          <a:xfrm>
            <a:off x="2214547" y="642919"/>
            <a:ext cx="3767088" cy="564357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enth Station"/>
          <p:cNvPicPr>
            <a:picLocks noChangeAspect="1" noChangeArrowheads="1"/>
          </p:cNvPicPr>
          <p:nvPr/>
        </p:nvPicPr>
        <p:blipFill>
          <a:blip r:embed="rId3" cstate="print"/>
          <a:srcRect/>
          <a:stretch>
            <a:fillRect/>
          </a:stretch>
        </p:blipFill>
        <p:spPr bwMode="auto">
          <a:xfrm>
            <a:off x="2143108" y="428605"/>
            <a:ext cx="4500595" cy="5970176"/>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
        <p:nvSpPr>
          <p:cNvPr id="3" name="Rectangle 2"/>
          <p:cNvSpPr/>
          <p:nvPr/>
        </p:nvSpPr>
        <p:spPr>
          <a:xfrm rot="1079691">
            <a:off x="181043" y="627577"/>
            <a:ext cx="4357717" cy="1862048"/>
          </a:xfrm>
          <a:prstGeom prst="rect">
            <a:avLst/>
          </a:prstGeom>
          <a:noFill/>
          <a:scene3d>
            <a:camera prst="isometricTopUp"/>
            <a:lightRig rig="threePt" dir="t"/>
          </a:scene3d>
        </p:spPr>
        <p:txBody>
          <a:bodyPr wrap="square" lIns="91440" tIns="45720" rIns="91440" bIns="45720">
            <a:spAutoFit/>
          </a:bodyPr>
          <a:lstStyle/>
          <a:p>
            <a:pPr algn="ctr"/>
            <a:r>
              <a:rPr lang="en-US" sz="115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GREED</a:t>
            </a:r>
            <a:endParaRPr lang="en-US" sz="115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571473" y="3214686"/>
            <a:ext cx="6715172" cy="2646878"/>
          </a:xfrm>
          <a:prstGeom prst="rect">
            <a:avLst/>
          </a:prstGeom>
          <a:noFill/>
        </p:spPr>
        <p:txBody>
          <a:bodyPr wrap="square" rtlCol="0">
            <a:spAutoFit/>
          </a:bodyPr>
          <a:lstStyle/>
          <a:p>
            <a:r>
              <a:rPr lang="en-GB" sz="16600" b="1" dirty="0" smtClean="0">
                <a:solidFill>
                  <a:srgbClr val="FF0000"/>
                </a:solidFill>
                <a:latin typeface="Chiller" pitchFamily="82" charset="0"/>
              </a:rPr>
              <a:t>Selfishness</a:t>
            </a:r>
            <a:endParaRPr lang="en-GB" sz="16600" b="1" dirty="0">
              <a:solidFill>
                <a:srgbClr val="FF0000"/>
              </a:solidFill>
              <a:latin typeface="Chiller" pitchFamily="82" charset="0"/>
            </a:endParaRPr>
          </a:p>
        </p:txBody>
      </p:sp>
      <p:sp>
        <p:nvSpPr>
          <p:cNvPr id="5" name="TextBox 4"/>
          <p:cNvSpPr txBox="1"/>
          <p:nvPr/>
        </p:nvSpPr>
        <p:spPr>
          <a:xfrm>
            <a:off x="4071934" y="1785926"/>
            <a:ext cx="1214447" cy="1569660"/>
          </a:xfrm>
          <a:prstGeom prst="rect">
            <a:avLst/>
          </a:prstGeom>
          <a:noFill/>
        </p:spPr>
        <p:txBody>
          <a:bodyPr wrap="square" rtlCol="0">
            <a:spAutoFit/>
          </a:bodyPr>
          <a:lstStyle/>
          <a:p>
            <a:r>
              <a:rPr lang="en-GB" sz="9600" dirty="0" smtClean="0"/>
              <a:t>&amp;</a:t>
            </a:r>
            <a:endParaRPr lang="en-GB" sz="9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p:stCondLst>
                              <p:cond delay="6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1000" autoRev="1" fill="hold">
                                          <p:stCondLst>
                                            <p:cond delay="0"/>
                                          </p:stCondLst>
                                        </p:cTn>
                                        <p:tgtEl>
                                          <p:spTgt spid="4"/>
                                        </p:tgtEl>
                                        <p:attrNameLst>
                                          <p:attrName>ppt_w</p:attrName>
                                        </p:attrNameLst>
                                      </p:cBhvr>
                                    </p:anim>
                                    <p:anim by="(#ppt_w*0.50)" calcmode="lin" valueType="num">
                                      <p:cBhvr>
                                        <p:cTn id="19" dur="1000" decel="50000" autoRev="1" fill="hold">
                                          <p:stCondLst>
                                            <p:cond delay="0"/>
                                          </p:stCondLst>
                                        </p:cTn>
                                        <p:tgtEl>
                                          <p:spTgt spid="4"/>
                                        </p:tgtEl>
                                        <p:attrNameLst>
                                          <p:attrName>ppt_x</p:attrName>
                                        </p:attrNameLst>
                                      </p:cBhvr>
                                    </p:anim>
                                    <p:anim from="(-#ppt_h/2)" to="(#ppt_y)" calcmode="lin" valueType="num">
                                      <p:cBhvr>
                                        <p:cTn id="20" dur="2000" fill="hold">
                                          <p:stCondLst>
                                            <p:cond delay="0"/>
                                          </p:stCondLst>
                                        </p:cTn>
                                        <p:tgtEl>
                                          <p:spTgt spid="4"/>
                                        </p:tgtEl>
                                        <p:attrNameLst>
                                          <p:attrName>ppt_y</p:attrName>
                                        </p:attrNameLst>
                                      </p:cBhvr>
                                    </p:anim>
                                    <p:animRot by="21600000">
                                      <p:cBhvr>
                                        <p:cTn id="21"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leventh Station"/>
          <p:cNvPicPr>
            <a:picLocks noChangeAspect="1" noChangeArrowheads="1"/>
          </p:cNvPicPr>
          <p:nvPr/>
        </p:nvPicPr>
        <p:blipFill>
          <a:blip r:embed="rId3" cstate="print"/>
          <a:srcRect/>
          <a:stretch>
            <a:fillRect/>
          </a:stretch>
        </p:blipFill>
        <p:spPr bwMode="auto">
          <a:xfrm>
            <a:off x="2428860" y="500043"/>
            <a:ext cx="4500595" cy="5970176"/>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3" name="Picture 2" descr="Miscellaneous Pics 026.jpg"/>
          <p:cNvPicPr>
            <a:picLocks noChangeAspect="1"/>
          </p:cNvPicPr>
          <p:nvPr/>
        </p:nvPicPr>
        <p:blipFill>
          <a:blip r:embed="rId3" cstate="print"/>
          <a:stretch>
            <a:fillRect/>
          </a:stretch>
        </p:blipFill>
        <p:spPr>
          <a:xfrm>
            <a:off x="571472" y="1285860"/>
            <a:ext cx="6739816" cy="44097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5" name="Picture 3" descr="C:\Users\Michael Purcell\Documents\School Work\Cross Daily Pictures\God Is Love.jpg"/>
          <p:cNvPicPr>
            <a:picLocks noChangeAspect="1" noChangeArrowheads="1"/>
          </p:cNvPicPr>
          <p:nvPr/>
        </p:nvPicPr>
        <p:blipFill>
          <a:blip r:embed="rId3" cstate="print"/>
          <a:srcRect/>
          <a:stretch>
            <a:fillRect/>
          </a:stretch>
        </p:blipFill>
        <p:spPr bwMode="auto">
          <a:xfrm>
            <a:off x="1000100" y="1285860"/>
            <a:ext cx="5715008" cy="428625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welfth Station"/>
          <p:cNvPicPr>
            <a:picLocks noChangeAspect="1" noChangeArrowheads="1"/>
          </p:cNvPicPr>
          <p:nvPr/>
        </p:nvPicPr>
        <p:blipFill>
          <a:blip r:embed="rId3" cstate="print"/>
          <a:srcRect/>
          <a:stretch>
            <a:fillRect/>
          </a:stretch>
        </p:blipFill>
        <p:spPr bwMode="auto">
          <a:xfrm>
            <a:off x="2214546" y="357167"/>
            <a:ext cx="4643471" cy="6159705"/>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11001375.jpg"/>
          <p:cNvPicPr>
            <a:picLocks noChangeAspect="1"/>
          </p:cNvPicPr>
          <p:nvPr/>
        </p:nvPicPr>
        <p:blipFill>
          <a:blip r:embed="rId3" cstate="print"/>
          <a:stretch>
            <a:fillRect/>
          </a:stretch>
        </p:blipFill>
        <p:spPr>
          <a:xfrm>
            <a:off x="0" y="0"/>
            <a:ext cx="9144000" cy="6858000"/>
          </a:xfrm>
          <a:prstGeom prst="rect">
            <a:avLst/>
          </a:prstGeom>
        </p:spPr>
      </p:pic>
      <p:sp>
        <p:nvSpPr>
          <p:cNvPr id="9" name="TextBox 8"/>
          <p:cNvSpPr txBox="1"/>
          <p:nvPr/>
        </p:nvSpPr>
        <p:spPr>
          <a:xfrm>
            <a:off x="857225" y="5572141"/>
            <a:ext cx="7500991" cy="923330"/>
          </a:xfrm>
          <a:prstGeom prst="rect">
            <a:avLst/>
          </a:prstGeom>
          <a:solidFill>
            <a:schemeClr val="tx1"/>
          </a:solidFill>
        </p:spPr>
        <p:txBody>
          <a:bodyPr wrap="square" rtlCol="0">
            <a:spAutoFit/>
          </a:bodyPr>
          <a:lstStyle/>
          <a:p>
            <a:r>
              <a:rPr lang="en-GB" dirty="0" smtClean="0"/>
              <a:t>hhhhhhhhhhhhhhhhhhhhhhhhhhhhhhhhhhhhhhhhhhhhhhhhhhhhhhhhhhhhhhhhhhhhhhhhhhhhhhhhhhhhhhhhhhhhhhhhhhhhhhhhhhhhhhhhhhhhhhhhhhhhhhhhhhhhhhhhhhhhhhhhhhhhhhhhhhhhhhhhhhhhhhhhhhhhhhhhhhh</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irteenth Station"/>
          <p:cNvPicPr>
            <a:picLocks noChangeAspect="1" noChangeArrowheads="1"/>
          </p:cNvPicPr>
          <p:nvPr/>
        </p:nvPicPr>
        <p:blipFill>
          <a:blip r:embed="rId3" cstate="print"/>
          <a:srcRect/>
          <a:stretch>
            <a:fillRect/>
          </a:stretch>
        </p:blipFill>
        <p:spPr bwMode="auto">
          <a:xfrm>
            <a:off x="2571736" y="500043"/>
            <a:ext cx="4500595" cy="5970176"/>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1026" name="Picture 2" descr="C:\Users\Michael Purcell\AppData\Local\Microsoft\Windows\Temporary Internet Files\Content.IE5\VTZLD0RV\MCj04299890000[1].wmf"/>
          <p:cNvPicPr>
            <a:picLocks noChangeAspect="1" noChangeArrowheads="1"/>
          </p:cNvPicPr>
          <p:nvPr/>
        </p:nvPicPr>
        <p:blipFill>
          <a:blip r:embed="rId3" cstate="print"/>
          <a:srcRect/>
          <a:stretch>
            <a:fillRect/>
          </a:stretch>
        </p:blipFill>
        <p:spPr bwMode="auto">
          <a:xfrm rot="765927">
            <a:off x="1785918" y="1214422"/>
            <a:ext cx="4429156" cy="439823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anim calcmode="lin" valueType="num">
                                      <p:cBhvr>
                                        <p:cTn id="8" dur="5000" fill="hold"/>
                                        <p:tgtEl>
                                          <p:spTgt spid="1026"/>
                                        </p:tgtEl>
                                        <p:attrNameLst>
                                          <p:attrName>style.rotation</p:attrName>
                                        </p:attrNameLst>
                                      </p:cBhvr>
                                      <p:tavLst>
                                        <p:tav tm="0">
                                          <p:val>
                                            <p:fltVal val="720"/>
                                          </p:val>
                                        </p:tav>
                                        <p:tav tm="100000">
                                          <p:val>
                                            <p:fltVal val="0"/>
                                          </p:val>
                                        </p:tav>
                                      </p:tavLst>
                                    </p:anim>
                                    <p:anim calcmode="lin" valueType="num">
                                      <p:cBhvr>
                                        <p:cTn id="9" dur="5000" fill="hold"/>
                                        <p:tgtEl>
                                          <p:spTgt spid="1026"/>
                                        </p:tgtEl>
                                        <p:attrNameLst>
                                          <p:attrName>ppt_h</p:attrName>
                                        </p:attrNameLst>
                                      </p:cBhvr>
                                      <p:tavLst>
                                        <p:tav tm="0">
                                          <p:val>
                                            <p:fltVal val="0"/>
                                          </p:val>
                                        </p:tav>
                                        <p:tav tm="100000">
                                          <p:val>
                                            <p:strVal val="#ppt_h"/>
                                          </p:val>
                                        </p:tav>
                                      </p:tavLst>
                                    </p:anim>
                                    <p:anim calcmode="lin" valueType="num">
                                      <p:cBhvr>
                                        <p:cTn id="10" dur="5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ptryon.org/prayer/child/stations/01.jpg"/>
          <p:cNvPicPr>
            <a:picLocks noChangeAspect="1" noChangeArrowheads="1"/>
          </p:cNvPicPr>
          <p:nvPr/>
        </p:nvPicPr>
        <p:blipFill>
          <a:blip r:embed="rId3" cstate="print"/>
          <a:srcRect/>
          <a:stretch>
            <a:fillRect/>
          </a:stretch>
        </p:blipFill>
        <p:spPr bwMode="auto">
          <a:xfrm>
            <a:off x="3214679" y="785795"/>
            <a:ext cx="3714776" cy="5378997"/>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urteenth Station"/>
          <p:cNvPicPr>
            <a:picLocks noChangeAspect="1" noChangeArrowheads="1"/>
          </p:cNvPicPr>
          <p:nvPr/>
        </p:nvPicPr>
        <p:blipFill>
          <a:blip r:embed="rId3" cstate="print"/>
          <a:srcRect/>
          <a:stretch>
            <a:fillRect/>
          </a:stretch>
        </p:blipFill>
        <p:spPr bwMode="auto">
          <a:xfrm>
            <a:off x="2643173" y="642918"/>
            <a:ext cx="4500595" cy="5970176"/>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10246" name="Picture 6" descr="C:\Users\Michael Purcell\Pictures\Microsoft Clip Organizer\j0201686.jpg"/>
          <p:cNvPicPr>
            <a:picLocks noChangeAspect="1" noChangeArrowheads="1"/>
          </p:cNvPicPr>
          <p:nvPr/>
        </p:nvPicPr>
        <p:blipFill>
          <a:blip r:embed="rId3" cstate="print"/>
          <a:srcRect/>
          <a:stretch>
            <a:fillRect/>
          </a:stretch>
        </p:blipFill>
        <p:spPr bwMode="auto">
          <a:xfrm>
            <a:off x="1000101" y="1428736"/>
            <a:ext cx="5993415" cy="396564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1071546"/>
            <a:ext cx="7286676"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6000" b="1" dirty="0" smtClean="0"/>
              <a:t>Prayers of the Faithful</a:t>
            </a:r>
            <a:endParaRPr lang="en-GB" sz="6000" b="1" dirty="0"/>
          </a:p>
        </p:txBody>
      </p:sp>
      <p:sp>
        <p:nvSpPr>
          <p:cNvPr id="3" name="TextBox 2"/>
          <p:cNvSpPr txBox="1"/>
          <p:nvPr/>
        </p:nvSpPr>
        <p:spPr>
          <a:xfrm>
            <a:off x="1785918" y="3000372"/>
            <a:ext cx="5786478" cy="2616101"/>
          </a:xfrm>
          <a:prstGeom prst="rect">
            <a:avLst/>
          </a:prstGeom>
          <a:noFill/>
        </p:spPr>
        <p:txBody>
          <a:bodyPr wrap="square" rtlCol="0">
            <a:spAutoFit/>
          </a:bodyPr>
          <a:lstStyle/>
          <a:p>
            <a:pPr algn="ctr"/>
            <a:r>
              <a:rPr lang="en-GB" sz="4000" dirty="0" smtClean="0"/>
              <a:t>Response to the prayer is:</a:t>
            </a:r>
          </a:p>
          <a:p>
            <a:pPr algn="ctr"/>
            <a:endParaRPr lang="en-GB" sz="4000" dirty="0" smtClean="0"/>
          </a:p>
          <a:p>
            <a:pPr algn="ctr"/>
            <a:r>
              <a:rPr lang="en-GB" sz="4400" b="1" dirty="0" smtClean="0"/>
              <a:t>Lord, graciously hear us.</a:t>
            </a:r>
          </a:p>
          <a:p>
            <a:pPr algn="ctr"/>
            <a:endParaRPr lang="en-GB"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scellaneous Pics 063.jpg"/>
          <p:cNvPicPr>
            <a:picLocks noChangeAspect="1"/>
          </p:cNvPicPr>
          <p:nvPr/>
        </p:nvPicPr>
        <p:blipFill>
          <a:blip r:embed="rId3" cstate="print"/>
          <a:stretch>
            <a:fillRect/>
          </a:stretch>
        </p:blipFill>
        <p:spPr>
          <a:xfrm>
            <a:off x="1071540" y="1500175"/>
            <a:ext cx="6954825" cy="4651039"/>
          </a:xfrm>
          <a:prstGeom prst="rect">
            <a:avLst/>
          </a:prstGeom>
          <a:ln>
            <a:noFill/>
          </a:ln>
          <a:effectLst>
            <a:softEdge rad="112500"/>
          </a:effectLst>
        </p:spPr>
      </p:pic>
      <p:sp>
        <p:nvSpPr>
          <p:cNvPr id="7" name="TextBox 6"/>
          <p:cNvSpPr txBox="1"/>
          <p:nvPr/>
        </p:nvSpPr>
        <p:spPr>
          <a:xfrm>
            <a:off x="500034" y="428604"/>
            <a:ext cx="8072495" cy="1107996"/>
          </a:xfrm>
          <a:prstGeom prst="rect">
            <a:avLst/>
          </a:prstGeom>
          <a:noFill/>
        </p:spPr>
        <p:txBody>
          <a:bodyPr wrap="square" rtlCol="0">
            <a:spAutoFit/>
          </a:bodyPr>
          <a:lstStyle/>
          <a:p>
            <a:pPr algn="ctr"/>
            <a:r>
              <a:rPr lang="en-GB" sz="6600" dirty="0" smtClean="0">
                <a:latin typeface="Bobcat" pitchFamily="2" charset="0"/>
              </a:rPr>
              <a:t>Alleluia! He Is Risen!</a:t>
            </a:r>
            <a:endParaRPr lang="en-GB" sz="6600" dirty="0">
              <a:latin typeface="Bobcat"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7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
        <p:nvSpPr>
          <p:cNvPr id="5" name="Rectangle 4"/>
          <p:cNvSpPr/>
          <p:nvPr/>
        </p:nvSpPr>
        <p:spPr>
          <a:xfrm>
            <a:off x="357158" y="1714489"/>
            <a:ext cx="7215239" cy="450892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7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Lies</a:t>
            </a:r>
            <a:endParaRPr lang="en-US" sz="287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ctangle 3"/>
          <p:cNvSpPr/>
          <p:nvPr/>
        </p:nvSpPr>
        <p:spPr>
          <a:xfrm rot="20758637">
            <a:off x="404099" y="1035158"/>
            <a:ext cx="5279028" cy="2215991"/>
          </a:xfrm>
          <a:prstGeom prst="rect">
            <a:avLst/>
          </a:prstGeom>
          <a:noFill/>
          <a:scene3d>
            <a:camera prst="isometricOffAxis1Right"/>
            <a:lightRig rig="threePt" dir="t"/>
          </a:scene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3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Gossip</a:t>
            </a:r>
            <a:endPar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econd Station"/>
          <p:cNvPicPr>
            <a:picLocks noChangeAspect="1" noChangeArrowheads="1"/>
          </p:cNvPicPr>
          <p:nvPr/>
        </p:nvPicPr>
        <p:blipFill>
          <a:blip r:embed="rId3" cstate="print"/>
          <a:srcRect/>
          <a:stretch>
            <a:fillRect/>
          </a:stretch>
        </p:blipFill>
        <p:spPr bwMode="auto">
          <a:xfrm>
            <a:off x="2714613" y="785794"/>
            <a:ext cx="3980100" cy="5572140"/>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ichael Purcell\Pictures\Microsoft Clip Organizer\j0422200.jpg"/>
          <p:cNvPicPr>
            <a:picLocks noChangeAspect="1" noChangeArrowheads="1"/>
          </p:cNvPicPr>
          <p:nvPr/>
        </p:nvPicPr>
        <p:blipFill>
          <a:blip r:embed="rId3" cstate="print"/>
          <a:srcRect/>
          <a:stretch>
            <a:fillRect/>
          </a:stretch>
        </p:blipFill>
        <p:spPr bwMode="auto">
          <a:xfrm>
            <a:off x="785786" y="4476103"/>
            <a:ext cx="2643207" cy="1823399"/>
          </a:xfrm>
          <a:prstGeom prst="rect">
            <a:avLst/>
          </a:prstGeom>
          <a:noFill/>
        </p:spPr>
      </p:pic>
      <p:sp>
        <p:nvSpPr>
          <p:cNvPr id="3" name="TextBox 2"/>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pic>
        <p:nvPicPr>
          <p:cNvPr id="1028" name="Picture 4" descr="C:\Users\Michael Purcell\Pictures\Microsoft Clip Organizer\j0426054.wmf"/>
          <p:cNvPicPr>
            <a:picLocks noChangeAspect="1" noChangeArrowheads="1"/>
          </p:cNvPicPr>
          <p:nvPr/>
        </p:nvPicPr>
        <p:blipFill>
          <a:blip r:embed="rId4" cstate="print"/>
          <a:srcRect/>
          <a:stretch>
            <a:fillRect/>
          </a:stretch>
        </p:blipFill>
        <p:spPr bwMode="auto">
          <a:xfrm rot="1678393">
            <a:off x="2636453" y="2458575"/>
            <a:ext cx="2886001" cy="2517787"/>
          </a:xfrm>
          <a:prstGeom prst="rect">
            <a:avLst/>
          </a:prstGeom>
          <a:noFill/>
        </p:spPr>
      </p:pic>
      <p:pic>
        <p:nvPicPr>
          <p:cNvPr id="1030" name="Picture 6" descr="C:\Users\Michael Purcell\Pictures\Microsoft Clip Organizer\j0356615.gif"/>
          <p:cNvPicPr>
            <a:picLocks noChangeAspect="1" noChangeArrowheads="1" noCrop="1"/>
          </p:cNvPicPr>
          <p:nvPr/>
        </p:nvPicPr>
        <p:blipFill>
          <a:blip r:embed="rId5" cstate="print"/>
          <a:srcRect/>
          <a:stretch>
            <a:fillRect/>
          </a:stretch>
        </p:blipFill>
        <p:spPr bwMode="auto">
          <a:xfrm>
            <a:off x="571473" y="0"/>
            <a:ext cx="3000396" cy="3000396"/>
          </a:xfrm>
          <a:prstGeom prst="rect">
            <a:avLst/>
          </a:prstGeom>
          <a:noFill/>
        </p:spPr>
      </p:pic>
      <p:pic>
        <p:nvPicPr>
          <p:cNvPr id="1031" name="Picture 7" descr="C:\Users\Michael Purcell\Pictures\Microsoft Clip Organizer\j0434455.wmf"/>
          <p:cNvPicPr>
            <a:picLocks noChangeAspect="1" noChangeArrowheads="1"/>
          </p:cNvPicPr>
          <p:nvPr/>
        </p:nvPicPr>
        <p:blipFill>
          <a:blip r:embed="rId6" cstate="print"/>
          <a:srcRect/>
          <a:stretch>
            <a:fillRect/>
          </a:stretch>
        </p:blipFill>
        <p:spPr bwMode="auto">
          <a:xfrm>
            <a:off x="5000628" y="928671"/>
            <a:ext cx="1828800" cy="1425575"/>
          </a:xfrm>
          <a:prstGeom prst="rect">
            <a:avLst/>
          </a:prstGeom>
          <a:noFill/>
        </p:spPr>
      </p:pic>
      <p:pic>
        <p:nvPicPr>
          <p:cNvPr id="1032" name="Picture 8" descr="C:\Users\Michael Purcell\Pictures\Microsoft Clip Organizer\j0434451.wmf"/>
          <p:cNvPicPr>
            <a:picLocks noChangeAspect="1" noChangeArrowheads="1"/>
          </p:cNvPicPr>
          <p:nvPr/>
        </p:nvPicPr>
        <p:blipFill>
          <a:blip r:embed="rId7" cstate="print"/>
          <a:srcRect/>
          <a:stretch>
            <a:fillRect/>
          </a:stretch>
        </p:blipFill>
        <p:spPr bwMode="auto">
          <a:xfrm>
            <a:off x="5643571" y="4214818"/>
            <a:ext cx="1562100" cy="18097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2000"/>
                                        <p:tgtEl>
                                          <p:spTgt spid="1031"/>
                                        </p:tgtEl>
                                      </p:cBhvr>
                                    </p:animEffect>
                                  </p:childTnLst>
                                </p:cTn>
                              </p:par>
                              <p:par>
                                <p:cTn id="8" presetID="10" presetClass="entr" presetSubtype="0" fill="hold" nodeType="withEffect">
                                  <p:stCondLst>
                                    <p:cond delay="200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2000"/>
                                        <p:tgtEl>
                                          <p:spTgt spid="1032"/>
                                        </p:tgtEl>
                                      </p:cBhvr>
                                    </p:animEffect>
                                  </p:childTnLst>
                                </p:cTn>
                              </p:par>
                              <p:par>
                                <p:cTn id="11" presetID="10" presetClass="entr" presetSubtype="0" fill="hold" nodeType="withEffect">
                                  <p:stCondLst>
                                    <p:cond delay="200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2000"/>
                                        <p:tgtEl>
                                          <p:spTgt spid="1030"/>
                                        </p:tgtEl>
                                      </p:cBhvr>
                                    </p:animEffect>
                                  </p:childTnLst>
                                </p:cTn>
                              </p:par>
                            </p:childTnLst>
                          </p:cTn>
                        </p:par>
                        <p:par>
                          <p:cTn id="14" fill="hold">
                            <p:stCondLst>
                              <p:cond delay="4000"/>
                            </p:stCondLst>
                            <p:childTnLst>
                              <p:par>
                                <p:cTn id="15" presetID="35" presetClass="entr" presetSubtype="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anim calcmode="lin" valueType="num">
                                      <p:cBhvr>
                                        <p:cTn id="18" dur="2000" fill="hold"/>
                                        <p:tgtEl>
                                          <p:spTgt spid="1028"/>
                                        </p:tgtEl>
                                        <p:attrNameLst>
                                          <p:attrName>style.rotation</p:attrName>
                                        </p:attrNameLst>
                                      </p:cBhvr>
                                      <p:tavLst>
                                        <p:tav tm="0">
                                          <p:val>
                                            <p:fltVal val="720"/>
                                          </p:val>
                                        </p:tav>
                                        <p:tav tm="100000">
                                          <p:val>
                                            <p:fltVal val="0"/>
                                          </p:val>
                                        </p:tav>
                                      </p:tavLst>
                                    </p:anim>
                                    <p:anim calcmode="lin" valueType="num">
                                      <p:cBhvr>
                                        <p:cTn id="19" dur="2000" fill="hold"/>
                                        <p:tgtEl>
                                          <p:spTgt spid="1028"/>
                                        </p:tgtEl>
                                        <p:attrNameLst>
                                          <p:attrName>ppt_h</p:attrName>
                                        </p:attrNameLst>
                                      </p:cBhvr>
                                      <p:tavLst>
                                        <p:tav tm="0">
                                          <p:val>
                                            <p:fltVal val="0"/>
                                          </p:val>
                                        </p:tav>
                                        <p:tav tm="100000">
                                          <p:val>
                                            <p:strVal val="#ppt_h"/>
                                          </p:val>
                                        </p:tav>
                                      </p:tavLst>
                                    </p:anim>
                                    <p:anim calcmode="lin" valueType="num">
                                      <p:cBhvr>
                                        <p:cTn id="20" dur="2000" fill="hold"/>
                                        <p:tgtEl>
                                          <p:spTgt spid="1028"/>
                                        </p:tgtEl>
                                        <p:attrNameLst>
                                          <p:attrName>ppt_w</p:attrName>
                                        </p:attrNameLst>
                                      </p:cBhvr>
                                      <p:tavLst>
                                        <p:tav tm="0">
                                          <p:val>
                                            <p:fltVal val="0"/>
                                          </p:val>
                                        </p:tav>
                                        <p:tav tm="100000">
                                          <p:val>
                                            <p:strVal val="#ppt_w"/>
                                          </p:val>
                                        </p:tav>
                                      </p:tavLst>
                                    </p:anim>
                                  </p:childTnLst>
                                </p:cTn>
                              </p:par>
                            </p:childTnLst>
                          </p:cTn>
                        </p:par>
                        <p:par>
                          <p:cTn id="21" fill="hold">
                            <p:stCondLst>
                              <p:cond delay="6000"/>
                            </p:stCondLst>
                            <p:childTnLst>
                              <p:par>
                                <p:cTn id="22" presetID="42" presetClass="entr" presetSubtype="0"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1000"/>
                                        <p:tgtEl>
                                          <p:spTgt spid="1029"/>
                                        </p:tgtEl>
                                      </p:cBhvr>
                                    </p:animEffect>
                                    <p:anim calcmode="lin" valueType="num">
                                      <p:cBhvr>
                                        <p:cTn id="25" dur="1000" fill="hold"/>
                                        <p:tgtEl>
                                          <p:spTgt spid="1029"/>
                                        </p:tgtEl>
                                        <p:attrNameLst>
                                          <p:attrName>ppt_x</p:attrName>
                                        </p:attrNameLst>
                                      </p:cBhvr>
                                      <p:tavLst>
                                        <p:tav tm="0">
                                          <p:val>
                                            <p:strVal val="#ppt_x"/>
                                          </p:val>
                                        </p:tav>
                                        <p:tav tm="100000">
                                          <p:val>
                                            <p:strVal val="#ppt_x"/>
                                          </p:val>
                                        </p:tav>
                                      </p:tavLst>
                                    </p:anim>
                                    <p:anim calcmode="lin" valueType="num">
                                      <p:cBhvr>
                                        <p:cTn id="2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ourth Station"/>
          <p:cNvPicPr>
            <a:picLocks noChangeAspect="1" noChangeArrowheads="1"/>
          </p:cNvPicPr>
          <p:nvPr/>
        </p:nvPicPr>
        <p:blipFill>
          <a:blip r:embed="rId3" cstate="print"/>
          <a:srcRect/>
          <a:stretch>
            <a:fillRect/>
          </a:stretch>
        </p:blipFill>
        <p:spPr bwMode="auto">
          <a:xfrm>
            <a:off x="2428861" y="714357"/>
            <a:ext cx="4071967" cy="5401588"/>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Michael Purcell\Pictures\Microsoft Clip Organizer\j0414099.jpg"/>
          <p:cNvPicPr>
            <a:picLocks noChangeAspect="1" noChangeArrowheads="1"/>
          </p:cNvPicPr>
          <p:nvPr/>
        </p:nvPicPr>
        <p:blipFill>
          <a:blip r:embed="rId3" cstate="print"/>
          <a:srcRect/>
          <a:stretch>
            <a:fillRect/>
          </a:stretch>
        </p:blipFill>
        <p:spPr bwMode="auto">
          <a:xfrm>
            <a:off x="2357421" y="500042"/>
            <a:ext cx="3787315" cy="5678199"/>
          </a:xfrm>
          <a:prstGeom prst="rect">
            <a:avLst/>
          </a:prstGeom>
          <a:noFill/>
        </p:spPr>
      </p:pic>
      <p:sp>
        <p:nvSpPr>
          <p:cNvPr id="3" name="TextBox 2"/>
          <p:cNvSpPr txBox="1"/>
          <p:nvPr/>
        </p:nvSpPr>
        <p:spPr>
          <a:xfrm>
            <a:off x="7572396" y="214290"/>
            <a:ext cx="857256" cy="64325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T</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I</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S</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200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3000" fill="hold"/>
                                        <p:tgtEl>
                                          <p:spTgt spid="24577"/>
                                        </p:tgtEl>
                                        <p:attrNameLst>
                                          <p:attrName>ppt_w</p:attrName>
                                        </p:attrNameLst>
                                      </p:cBhvr>
                                      <p:tavLst>
                                        <p:tav tm="0">
                                          <p:val>
                                            <p:fltVal val="0"/>
                                          </p:val>
                                        </p:tav>
                                        <p:tav tm="100000">
                                          <p:val>
                                            <p:strVal val="#ppt_w"/>
                                          </p:val>
                                        </p:tav>
                                      </p:tavLst>
                                    </p:anim>
                                    <p:anim calcmode="lin" valueType="num">
                                      <p:cBhvr>
                                        <p:cTn id="8" dur="3000" fill="hold"/>
                                        <p:tgtEl>
                                          <p:spTgt spid="24577"/>
                                        </p:tgtEl>
                                        <p:attrNameLst>
                                          <p:attrName>ppt_h</p:attrName>
                                        </p:attrNameLst>
                                      </p:cBhvr>
                                      <p:tavLst>
                                        <p:tav tm="0">
                                          <p:val>
                                            <p:fltVal val="0"/>
                                          </p:val>
                                        </p:tav>
                                        <p:tav tm="100000">
                                          <p:val>
                                            <p:strVal val="#ppt_h"/>
                                          </p:val>
                                        </p:tav>
                                      </p:tavLst>
                                    </p:anim>
                                    <p:animEffect transition="in" filter="fade">
                                      <p:cBhvr>
                                        <p:cTn id="9" dur="3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urth Station"/>
          <p:cNvPicPr>
            <a:picLocks noChangeAspect="1" noChangeArrowheads="1"/>
          </p:cNvPicPr>
          <p:nvPr/>
        </p:nvPicPr>
        <p:blipFill>
          <a:blip r:embed="rId3" cstate="print"/>
          <a:srcRect/>
          <a:stretch>
            <a:fillRect/>
          </a:stretch>
        </p:blipFill>
        <p:spPr bwMode="auto">
          <a:xfrm>
            <a:off x="2285984" y="500043"/>
            <a:ext cx="4214843" cy="5591117"/>
          </a:xfrm>
          <a:prstGeom prst="rect">
            <a:avLst/>
          </a:prstGeom>
          <a:noFill/>
        </p:spPr>
      </p:pic>
      <p:sp>
        <p:nvSpPr>
          <p:cNvPr id="3" name="TextBox 2"/>
          <p:cNvSpPr txBox="1"/>
          <p:nvPr/>
        </p:nvSpPr>
        <p:spPr>
          <a:xfrm>
            <a:off x="857224" y="211180"/>
            <a:ext cx="857256" cy="64325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H</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O</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L</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Y</a:t>
            </a:r>
          </a:p>
          <a:p>
            <a:pPr algn="ctr"/>
            <a:endParaRPr lang="en-GB" sz="2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W</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E</a:t>
            </a:r>
          </a:p>
          <a:p>
            <a:pPr algn="ctr"/>
            <a:r>
              <a:rPr lang="en-GB" sz="4800" b="1" spc="50" dirty="0" smtClean="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rPr>
              <a:t>K</a:t>
            </a:r>
            <a:endParaRPr lang="en-GB" sz="4800" b="1" spc="50" dirty="0">
              <a:ln w="11430"/>
              <a:solidFill>
                <a:schemeClr val="bg1"/>
              </a:solidFill>
              <a:effectLst>
                <a:glow rad="63500">
                  <a:schemeClr val="accent1">
                    <a:satMod val="175000"/>
                    <a:alpha val="40000"/>
                  </a:schemeClr>
                </a:glow>
                <a:outerShdw blurRad="50800" dist="38100" dir="18900000" algn="b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3005</Words>
  <Application>Microsoft Office PowerPoint</Application>
  <PresentationFormat>On-screen Show (4:3)</PresentationFormat>
  <Paragraphs>430</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Purcell</dc:creator>
  <cp:lastModifiedBy>PackardBell</cp:lastModifiedBy>
  <cp:revision>96</cp:revision>
  <dcterms:created xsi:type="dcterms:W3CDTF">2008-03-08T20:19:15Z</dcterms:created>
  <dcterms:modified xsi:type="dcterms:W3CDTF">2013-02-10T13:04:34Z</dcterms:modified>
</cp:coreProperties>
</file>